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8" r:id="rId3"/>
    <p:sldId id="457" r:id="rId4"/>
    <p:sldId id="471" r:id="rId5"/>
    <p:sldId id="472" r:id="rId6"/>
    <p:sldId id="473" r:id="rId7"/>
    <p:sldId id="465" r:id="rId8"/>
    <p:sldId id="466" r:id="rId9"/>
    <p:sldId id="475" r:id="rId10"/>
    <p:sldId id="476" r:id="rId11"/>
    <p:sldId id="477" r:id="rId12"/>
    <p:sldId id="354" r:id="rId13"/>
  </p:sldIdLst>
  <p:sldSz cx="9144000" cy="5143500" type="screen16x9"/>
  <p:notesSz cx="6797675" cy="9926638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6421" autoAdjust="0"/>
  </p:normalViewPr>
  <p:slideViewPr>
    <p:cSldViewPr snapToGrid="0" snapToObjects="1">
      <p:cViewPr varScale="1">
        <p:scale>
          <a:sx n="98" d="100"/>
          <a:sy n="98" d="100"/>
        </p:scale>
        <p:origin x="79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5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0A620C-6925-464C-93FF-F7759B6A8DDB}" type="datetimeFigureOut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3F12A4-D50A-4F4B-A4E5-9C0275D7A4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270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A6DC89-4C7F-8F40-8B63-F9FFD7F95046}" type="datetimeFigureOut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9CFF83-FE65-354B-83A4-8DD239902A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41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CFF83-FE65-354B-83A4-8DD239902AAD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3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CFF83-FE65-354B-83A4-8DD239902AAD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50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CFF83-FE65-354B-83A4-8DD239902AAD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86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eko-ppt-start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57613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0807" y="754856"/>
            <a:ext cx="8045993" cy="857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0807" y="1749027"/>
            <a:ext cx="8045993" cy="2887583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94D1-4532-3F41-84F0-F909F9300441}" type="datetime1">
              <a:rPr lang="sv-SE"/>
              <a:pPr>
                <a:defRPr/>
              </a:pPr>
              <a:t>2023-05-10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DFE3-AAFB-554D-AF18-23B65CB08D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3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D59E-02CF-1F4F-AF4B-458411AB0BCC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2441-A32B-E946-A262-8BE417F531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04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AE75-022B-1849-99C2-AC7E41982BF4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0A8-E9A5-B343-9D27-818E6B47D1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Vani" panose="020B0502040204020203" pitchFamily="34" charset="0"/>
                <a:cs typeface="Vani" panose="020B0502040204020203" pitchFamily="34" charset="0"/>
              </a:defRPr>
            </a:lvl1pPr>
            <a:lvl2pPr>
              <a:defRPr>
                <a:latin typeface="Vani" panose="020B0502040204020203" pitchFamily="34" charset="0"/>
                <a:cs typeface="Vani" panose="020B0502040204020203" pitchFamily="34" charset="0"/>
              </a:defRPr>
            </a:lvl2pPr>
            <a:lvl3pPr>
              <a:defRPr sz="2000">
                <a:latin typeface="Vani" panose="020B0502040204020203" pitchFamily="34" charset="0"/>
                <a:cs typeface="Vani" panose="020B0502040204020203" pitchFamily="34" charset="0"/>
              </a:defRPr>
            </a:lvl3pPr>
            <a:lvl4pPr>
              <a:defRPr sz="2000">
                <a:latin typeface="Vani" panose="020B0502040204020203" pitchFamily="34" charset="0"/>
                <a:cs typeface="Vani" panose="020B0502040204020203" pitchFamily="34" charset="0"/>
              </a:defRPr>
            </a:lvl4pPr>
            <a:lvl5pPr>
              <a:defRPr sz="2000">
                <a:latin typeface="Vani" panose="020B0502040204020203" pitchFamily="34" charset="0"/>
                <a:cs typeface="Vani" panose="020B05020402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A226-7356-8C44-9ED6-492E88D87F29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/>
              <a:t>Bib</a:t>
            </a:r>
            <a:r>
              <a:rPr lang="sv-SE" dirty="0"/>
              <a:t> 2016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2CBB-223E-3C49-BECD-BB3690C2871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65101">
            <a:off x="7818438" y="301440"/>
            <a:ext cx="868362" cy="12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0806" y="1749026"/>
            <a:ext cx="3854993" cy="288758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31806" y="1749027"/>
            <a:ext cx="3854993" cy="2887582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F9B3-3C0A-AC41-9565-78083919DB91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E671-E0DD-5649-BFEA-1227E8CD4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4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397B-43C0-FD4B-B157-19D7CA7E36BC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/>
              <a:t>Bib</a:t>
            </a:r>
            <a:r>
              <a:rPr lang="sv-SE" dirty="0"/>
              <a:t> 2016</a:t>
            </a:r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95CA-6DF9-724C-9722-494C618643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95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10D2-C576-454D-8FB2-308ACA3F71D2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err="1"/>
              <a:t>Bib</a:t>
            </a:r>
            <a:r>
              <a:rPr lang="sv-SE" dirty="0"/>
              <a:t> 2016</a:t>
            </a:r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4AC7-3F13-DD46-967E-521F526279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4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F23B-FC11-FF4C-8E51-EFE1CCA57269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2E71-E73B-FF4A-AE3B-901BADE581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6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A031-0D41-6847-8C54-15550726F53D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10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03A4-5A8C-9D4B-A05E-F82813697BF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72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433B-B908-0647-87AD-35A0C702C4CA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0C07-452B-154D-AFA3-A35EE4242C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8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4843463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7" descr="Seko-ppt-logg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6375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045E-ADF6-554E-AA5E-866FD21AACA7}" type="datetime1">
              <a:rPr lang="sv-SE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DAB-1E04-C944-B639-0F47933F19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99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41350" y="754063"/>
            <a:ext cx="804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41350" y="1749425"/>
            <a:ext cx="80454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843463"/>
            <a:ext cx="87471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FF40DB-CD59-AD4A-9DBC-EDC184846BDF}" type="datetime1">
              <a:rPr lang="sv-SE"/>
              <a:pPr>
                <a:defRPr/>
              </a:pPr>
              <a:t>2023-05-10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14475" y="4843463"/>
            <a:ext cx="6119813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18438" y="4843463"/>
            <a:ext cx="868362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2C7269-6FCE-1A44-AAF2-52A1CB895CF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176213" indent="-176213" algn="l" defTabSz="457200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C333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360363" indent="-184150" algn="l" defTabSz="457200" rtl="0" eaLnBrk="1" fontAlgn="base" hangingPunct="1">
        <a:spcBef>
          <a:spcPct val="20000"/>
        </a:spcBef>
        <a:spcAft>
          <a:spcPct val="0"/>
        </a:spcAft>
        <a:buClr>
          <a:srgbClr val="CC3333"/>
        </a:buClr>
        <a:buFont typeface="Arial" charset="0"/>
        <a:buChar char="–"/>
        <a:defRPr sz="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360363" indent="-184150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534988" indent="-174625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719138" indent="-184150" algn="l" defTabSz="457200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>
          <a:srgbClr val="CC3333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ctrTitle"/>
          </p:nvPr>
        </p:nvSpPr>
        <p:spPr>
          <a:xfrm>
            <a:off x="646092" y="661481"/>
            <a:ext cx="8045450" cy="290843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3333"/>
              </a:buClr>
            </a:pPr>
            <a: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Avtalsuppgörelsen 2023</a:t>
            </a:r>
            <a:b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r>
              <a:rPr lang="sv-S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Väg- och Banavtalet </a:t>
            </a:r>
            <a:b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r>
              <a:rPr lang="sv-SE" sz="1100" b="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Ett k</a:t>
            </a:r>
            <a:r>
              <a:rPr lang="sv-SE" sz="1100" b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</a:rPr>
              <a:t>ollektivavtal mellan… </a:t>
            </a:r>
            <a:br>
              <a:rPr lang="sv-SE" sz="1400" b="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</a:rPr>
            </a:br>
            <a:r>
              <a:rPr lang="sv-SE" sz="1400" b="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</a:rPr>
              <a:t>Byggföretagen </a:t>
            </a:r>
            <a:r>
              <a:rPr lang="sv-SE" sz="1400" b="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charset="0"/>
              </a:rPr>
              <a:t>och Service- och kommunikationsfacket - Seko</a:t>
            </a:r>
            <a:endParaRPr lang="sv-SE" sz="6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6808">
            <a:off x="6759593" y="716853"/>
            <a:ext cx="1980973" cy="279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350" y="754063"/>
            <a:ext cx="8045450" cy="8572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/>
              <a:t>Reskostnadsersättning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611313"/>
            <a:ext cx="8045450" cy="288766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  <a:p>
            <a:pPr marL="0" indent="0">
              <a:lnSpc>
                <a:spcPct val="100000"/>
              </a:lnSpc>
              <a:buNone/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7" name="Platshållare för innehåll 7">
            <a:extLst>
              <a:ext uri="{FF2B5EF4-FFF2-40B4-BE49-F238E27FC236}">
                <a16:creationId xmlns:a16="http://schemas.microsoft.com/office/drawing/2014/main" id="{FEC9D6DF-4446-1F0F-13A5-644815C0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1350" y="1749425"/>
            <a:ext cx="8162408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271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350" y="754063"/>
            <a:ext cx="8045450" cy="8572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800" dirty="0"/>
              <a:t>Reskostnadsersättning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611313"/>
            <a:ext cx="8045450" cy="288766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  <a:p>
            <a:pPr marL="0" indent="0">
              <a:lnSpc>
                <a:spcPct val="100000"/>
              </a:lnSpc>
              <a:buNone/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D6F243F-DEF5-2318-17C6-A7AA47D0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0242" y="1749425"/>
            <a:ext cx="8676167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7810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ctrTitle"/>
          </p:nvPr>
        </p:nvSpPr>
        <p:spPr>
          <a:xfrm>
            <a:off x="646092" y="661481"/>
            <a:ext cx="8045450" cy="290843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CC3333"/>
              </a:buClr>
            </a:pPr>
            <a:b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endParaRPr lang="sv-SE" sz="1600" i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6808">
            <a:off x="6759593" y="716853"/>
            <a:ext cx="1980973" cy="279769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 rot="21219939">
            <a:off x="509018" y="1504554"/>
            <a:ext cx="545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i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</a:rPr>
              <a:t>Tack för visat intresse</a:t>
            </a:r>
            <a:endParaRPr lang="sv-SE" sz="4400" b="1" dirty="0"/>
          </a:p>
        </p:txBody>
      </p:sp>
    </p:spTree>
    <p:extLst>
      <p:ext uri="{BB962C8B-B14F-4D97-AF65-F5344CB8AC3E}">
        <p14:creationId xmlns:p14="http://schemas.microsoft.com/office/powerpoint/2010/main" val="30150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BDAE6-CD8E-4434-A31E-1BE2D09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Avtalsuppgörelse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A760162-9B38-D59F-A272-73549502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Seko Väg och Ban står upp för kollektivavtalet, en ansvarfull uppgift och ett arbetsliv i balans.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lanPro-Medium"/>
                <a:ea typeface="Calibri" panose="020F0502020204030204" pitchFamily="34" charset="0"/>
                <a:cs typeface="ClanPro-Medium"/>
              </a:rPr>
              <a:t>Inga förändringar i arbetstiderna.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lanPro-Medium"/>
                <a:ea typeface="Calibri" panose="020F0502020204030204" pitchFamily="34" charset="0"/>
                <a:cs typeface="ClanPro-Medium"/>
              </a:rPr>
              <a:t>Våra fortsatt höga grundlöner löner höjs inom ramen för utgående lön.  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lanPro-Medium"/>
                <a:ea typeface="Calibri" panose="020F0502020204030204" pitchFamily="34" charset="0"/>
                <a:cs typeface="ClanPro-Medium"/>
              </a:rPr>
              <a:t>0,2 % avsätts år 2 i avtalspension till totalt 6,0 procent vilket genererar miljonbelopp efter ett långt arbetsliv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lanPro-Medium"/>
                <a:ea typeface="Calibri" panose="020F0502020204030204" pitchFamily="34" charset="0"/>
                <a:cs typeface="ClanPro-Medium"/>
              </a:rPr>
              <a:t>Beredskap och bergrumstillägg räknas upp med 4,1% respektive 3,1%</a:t>
            </a: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F27465-9CB3-0383-8408-C36C5199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5251B2-C50B-154A-6988-E7F55AB1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Bib 2016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D45FBF-8F45-70BD-A0F1-5B4F02E2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7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Avtalsuppgörelsen 2023-2025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514209"/>
            <a:ext cx="8045450" cy="3162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24 månader, 1 maj 2023 till 30 april 2025</a:t>
            </a:r>
          </a:p>
          <a:p>
            <a:pPr>
              <a:lnSpc>
                <a:spcPct val="100000"/>
              </a:lnSpc>
            </a:pPr>
            <a:r>
              <a:rPr lang="sv-SE" dirty="0"/>
              <a:t>Värde 7.4 % varav 7,2% i löneökningar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Löneökningar 2023-05-01-2024-04-30 </a:t>
            </a:r>
          </a:p>
          <a:p>
            <a:pPr>
              <a:lnSpc>
                <a:spcPct val="100000"/>
              </a:lnSpc>
            </a:pPr>
            <a:r>
              <a:rPr lang="sv-SE" dirty="0"/>
              <a:t>1 503 kr/ mån</a:t>
            </a:r>
          </a:p>
          <a:p>
            <a:pPr>
              <a:lnSpc>
                <a:spcPct val="100000"/>
              </a:lnSpc>
            </a:pPr>
            <a:r>
              <a:rPr lang="sv-SE" dirty="0"/>
              <a:t>8,64 kr/tim</a:t>
            </a:r>
          </a:p>
          <a:p>
            <a:pPr>
              <a:lnSpc>
                <a:spcPct val="100000"/>
              </a:lnSpc>
            </a:pPr>
            <a:r>
              <a:rPr lang="sv-SE" dirty="0"/>
              <a:t>4,1 %</a:t>
            </a:r>
          </a:p>
          <a:p>
            <a:pPr>
              <a:lnSpc>
                <a:spcPct val="100000"/>
              </a:lnSpc>
            </a:pPr>
            <a:r>
              <a:rPr lang="sv-SE" dirty="0"/>
              <a:t>Grundlön 31 541 kr 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Avtalsuppgörelsen 2023-2025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514209"/>
            <a:ext cx="8045450" cy="3162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2024-05-01-2025-04-30</a:t>
            </a:r>
          </a:p>
          <a:p>
            <a:pPr>
              <a:lnSpc>
                <a:spcPct val="100000"/>
              </a:lnSpc>
            </a:pPr>
            <a:r>
              <a:rPr lang="sv-SE" dirty="0"/>
              <a:t>1 183/mån  </a:t>
            </a:r>
          </a:p>
          <a:p>
            <a:pPr>
              <a:lnSpc>
                <a:spcPct val="100000"/>
              </a:lnSpc>
            </a:pPr>
            <a:r>
              <a:rPr lang="sv-SE" dirty="0"/>
              <a:t>6,8 kr/tim</a:t>
            </a:r>
          </a:p>
          <a:p>
            <a:pPr>
              <a:lnSpc>
                <a:spcPct val="100000"/>
              </a:lnSpc>
            </a:pPr>
            <a:r>
              <a:rPr lang="sv-SE" dirty="0"/>
              <a:t>3,1 %</a:t>
            </a:r>
          </a:p>
          <a:p>
            <a:pPr>
              <a:lnSpc>
                <a:spcPct val="100000"/>
              </a:lnSpc>
            </a:pPr>
            <a:r>
              <a:rPr lang="sv-SE" dirty="0"/>
              <a:t>Grundlön 32 724kr </a:t>
            </a:r>
          </a:p>
          <a:p>
            <a:pPr>
              <a:lnSpc>
                <a:spcPct val="100000"/>
              </a:lnSpc>
            </a:pP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2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Avtalsuppgörelsen 2023-2025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514209"/>
            <a:ext cx="8045450" cy="31629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0,2 % avsätts år 2 i avtalspension till totalt 6,0 procent vilket genererar miljonbelopp efter ett långt arbetsliv</a:t>
            </a:r>
          </a:p>
          <a:p>
            <a:pPr>
              <a:lnSpc>
                <a:spcPct val="100000"/>
              </a:lnSpc>
            </a:pPr>
            <a:endParaRPr lang="sv-SE" sz="1800" dirty="0"/>
          </a:p>
          <a:p>
            <a:pPr>
              <a:lnSpc>
                <a:spcPct val="100000"/>
              </a:lnSpc>
            </a:pPr>
            <a:r>
              <a:rPr lang="sv-SE" dirty="0"/>
              <a:t>Beredskapsersättningar och arbete i bergrum ökas med  4,1% år 1 och 3,1 % år 2 se tabeller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  <a:p>
            <a:pPr>
              <a:lnSpc>
                <a:spcPct val="100000"/>
              </a:lnSpc>
            </a:pPr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2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DC11D-B833-47E6-67CB-F30019CC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Avtalsrörelsen 2023 Pensionsavsättningar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66E780-E8D4-1785-2EC5-60F630BB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Pensionsavsättningar </a:t>
            </a:r>
            <a:r>
              <a:rPr lang="sv-SE" sz="2400" dirty="0" err="1"/>
              <a:t>VoB</a:t>
            </a:r>
            <a:r>
              <a:rPr lang="sv-SE" sz="2400" dirty="0"/>
              <a:t>-avtalet idag 6,0 %</a:t>
            </a:r>
          </a:p>
          <a:p>
            <a:r>
              <a:rPr lang="sv-SE" sz="2400" dirty="0"/>
              <a:t>Snittlön 36 661= 2200/mån X 12 = 26 400 kr/år</a:t>
            </a:r>
          </a:p>
          <a:p>
            <a:r>
              <a:rPr lang="sv-SE" sz="2400" dirty="0"/>
              <a:t>Inbetalas från 22 års ålder</a:t>
            </a:r>
          </a:p>
          <a:p>
            <a:r>
              <a:rPr lang="sv-SE" sz="2400" dirty="0"/>
              <a:t>Vad blir det om kvarstår i anställning 44 år utan löneförhöjning</a:t>
            </a:r>
          </a:p>
          <a:p>
            <a:endParaRPr lang="sv-SE" sz="2400" dirty="0"/>
          </a:p>
          <a:p>
            <a:r>
              <a:rPr lang="sv-SE" sz="2400" dirty="0"/>
              <a:t>1 161 600 kr om hen går pension vid 66 års ålder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5F5B7E-B80D-5486-A14B-E7022F9A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E6050A-2966-38E0-CC00-9D885D45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Bib 2016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AC2094-FA2A-71D5-D3DA-B7B24DD5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88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10D2-C576-454D-8FB2-308ACA3F71D2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4AC7-3F13-DD46-967E-521F526279EA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 idx="4294967295"/>
          </p:nvPr>
        </p:nvSpPr>
        <p:spPr>
          <a:xfrm>
            <a:off x="1514475" y="317978"/>
            <a:ext cx="6951856" cy="515998"/>
          </a:xfrm>
        </p:spPr>
        <p:txBody>
          <a:bodyPr/>
          <a:lstStyle/>
          <a:p>
            <a:r>
              <a:rPr lang="sv-SE" sz="2400" dirty="0"/>
              <a:t>Kap. 3 Lönebestämmelser 1/5 2023 – 30/4 2024 9</a:t>
            </a:r>
            <a:endParaRPr lang="sv-SE" sz="24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3BE294C-274F-A017-A4DE-A0E9E92F6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66631"/>
              </p:ext>
            </p:extLst>
          </p:nvPr>
        </p:nvGraphicFramePr>
        <p:xfrm>
          <a:off x="457200" y="1125415"/>
          <a:ext cx="8155355" cy="3618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617">
                  <a:extLst>
                    <a:ext uri="{9D8B030D-6E8A-4147-A177-3AD203B41FA5}">
                      <a16:colId xmlns:a16="http://schemas.microsoft.com/office/drawing/2014/main" val="925234501"/>
                    </a:ext>
                  </a:extLst>
                </a:gridCol>
                <a:gridCol w="1062096">
                  <a:extLst>
                    <a:ext uri="{9D8B030D-6E8A-4147-A177-3AD203B41FA5}">
                      <a16:colId xmlns:a16="http://schemas.microsoft.com/office/drawing/2014/main" val="1385443010"/>
                    </a:ext>
                  </a:extLst>
                </a:gridCol>
                <a:gridCol w="1062096">
                  <a:extLst>
                    <a:ext uri="{9D8B030D-6E8A-4147-A177-3AD203B41FA5}">
                      <a16:colId xmlns:a16="http://schemas.microsoft.com/office/drawing/2014/main" val="446055908"/>
                    </a:ext>
                  </a:extLst>
                </a:gridCol>
                <a:gridCol w="905187">
                  <a:extLst>
                    <a:ext uri="{9D8B030D-6E8A-4147-A177-3AD203B41FA5}">
                      <a16:colId xmlns:a16="http://schemas.microsoft.com/office/drawing/2014/main" val="2301333358"/>
                    </a:ext>
                  </a:extLst>
                </a:gridCol>
                <a:gridCol w="905187">
                  <a:extLst>
                    <a:ext uri="{9D8B030D-6E8A-4147-A177-3AD203B41FA5}">
                      <a16:colId xmlns:a16="http://schemas.microsoft.com/office/drawing/2014/main" val="1773659668"/>
                    </a:ext>
                  </a:extLst>
                </a:gridCol>
                <a:gridCol w="864186">
                  <a:extLst>
                    <a:ext uri="{9D8B030D-6E8A-4147-A177-3AD203B41FA5}">
                      <a16:colId xmlns:a16="http://schemas.microsoft.com/office/drawing/2014/main" val="2222412300"/>
                    </a:ext>
                  </a:extLst>
                </a:gridCol>
                <a:gridCol w="870493">
                  <a:extLst>
                    <a:ext uri="{9D8B030D-6E8A-4147-A177-3AD203B41FA5}">
                      <a16:colId xmlns:a16="http://schemas.microsoft.com/office/drawing/2014/main" val="1907355945"/>
                    </a:ext>
                  </a:extLst>
                </a:gridCol>
                <a:gridCol w="870493">
                  <a:extLst>
                    <a:ext uri="{9D8B030D-6E8A-4147-A177-3AD203B41FA5}">
                      <a16:colId xmlns:a16="http://schemas.microsoft.com/office/drawing/2014/main" val="3003254496"/>
                    </a:ext>
                  </a:extLst>
                </a:gridCol>
              </a:tblGrid>
              <a:tr h="250746">
                <a:tc gridSpan="8">
                  <a:txBody>
                    <a:bodyPr/>
                    <a:lstStyle/>
                    <a:p>
                      <a:endParaRPr lang="sv-SE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651247"/>
                  </a:ext>
                </a:extLst>
              </a:tr>
              <a:tr h="713330">
                <a:tc rowSpan="2"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Yrkeskategori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900">
                          <a:effectLst/>
                        </a:rPr>
                        <a:t>Grundlön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900">
                          <a:effectLst/>
                        </a:rPr>
                        <a:t>Höjning av utgående lön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Beredskapstjänst (inkl. semester) 1/5 2023 - 30/4 2024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28131"/>
                  </a:ext>
                </a:extLst>
              </a:tr>
              <a:tr h="63118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Födelningstal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Därav generellt 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Vardag kr/natt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Lör-sön kr/dygn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Helg, fridag Kr/dygn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6160218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Yrkesarbetare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31 541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1,00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1 503  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752  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271  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460  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734  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1911167"/>
                  </a:ext>
                </a:extLst>
              </a:tr>
              <a:tr h="259392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Maskinförare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31 541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1,00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1 503  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752  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271  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460  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734  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5886052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Bilförare m.fl.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29 964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0,95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1 428  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714  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257  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437  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697  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81467827"/>
                  </a:ext>
                </a:extLst>
              </a:tr>
              <a:tr h="259392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Övr. arbetstagare som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9638679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19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27 756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0,88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1 323  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661  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238  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405  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646  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2101858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18 men ej 19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23 656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0,75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1 127  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564  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203  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345  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550  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64316629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17 men ej 18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18 925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0,60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902  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451  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162  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276  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440  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353569"/>
                  </a:ext>
                </a:extLst>
              </a:tr>
              <a:tr h="250746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ej fyll 17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15 771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0,50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752  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376  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135  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230  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 dirty="0">
                          <a:effectLst/>
                        </a:rPr>
                        <a:t>367  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696853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42023D9-DF65-58A7-8FAD-A6BF79547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1865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3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B10D2-C576-454D-8FB2-308ACA3F71D2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64AC7-3F13-DD46-967E-521F526279EA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 idx="4294967295"/>
          </p:nvPr>
        </p:nvSpPr>
        <p:spPr>
          <a:xfrm>
            <a:off x="1514475" y="317978"/>
            <a:ext cx="6951856" cy="515998"/>
          </a:xfrm>
        </p:spPr>
        <p:txBody>
          <a:bodyPr/>
          <a:lstStyle/>
          <a:p>
            <a:r>
              <a:rPr lang="sv-SE" sz="2400" dirty="0"/>
              <a:t>Kap. 3 Lönebestämmelser 1/5 2024 – 30/4 2025 9</a:t>
            </a:r>
            <a:endParaRPr lang="sv-SE" sz="2400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24EEAA5-F53B-3EAA-B6B9-F2926588D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83012"/>
              </p:ext>
            </p:extLst>
          </p:nvPr>
        </p:nvGraphicFramePr>
        <p:xfrm>
          <a:off x="484554" y="984739"/>
          <a:ext cx="8202245" cy="385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942">
                  <a:extLst>
                    <a:ext uri="{9D8B030D-6E8A-4147-A177-3AD203B41FA5}">
                      <a16:colId xmlns:a16="http://schemas.microsoft.com/office/drawing/2014/main" val="2619237162"/>
                    </a:ext>
                  </a:extLst>
                </a:gridCol>
                <a:gridCol w="933724">
                  <a:extLst>
                    <a:ext uri="{9D8B030D-6E8A-4147-A177-3AD203B41FA5}">
                      <a16:colId xmlns:a16="http://schemas.microsoft.com/office/drawing/2014/main" val="3093134109"/>
                    </a:ext>
                  </a:extLst>
                </a:gridCol>
                <a:gridCol w="933724">
                  <a:extLst>
                    <a:ext uri="{9D8B030D-6E8A-4147-A177-3AD203B41FA5}">
                      <a16:colId xmlns:a16="http://schemas.microsoft.com/office/drawing/2014/main" val="2074442378"/>
                    </a:ext>
                  </a:extLst>
                </a:gridCol>
                <a:gridCol w="795780">
                  <a:extLst>
                    <a:ext uri="{9D8B030D-6E8A-4147-A177-3AD203B41FA5}">
                      <a16:colId xmlns:a16="http://schemas.microsoft.com/office/drawing/2014/main" val="877858924"/>
                    </a:ext>
                  </a:extLst>
                </a:gridCol>
                <a:gridCol w="795780">
                  <a:extLst>
                    <a:ext uri="{9D8B030D-6E8A-4147-A177-3AD203B41FA5}">
                      <a16:colId xmlns:a16="http://schemas.microsoft.com/office/drawing/2014/main" val="2345540753"/>
                    </a:ext>
                  </a:extLst>
                </a:gridCol>
                <a:gridCol w="759735">
                  <a:extLst>
                    <a:ext uri="{9D8B030D-6E8A-4147-A177-3AD203B41FA5}">
                      <a16:colId xmlns:a16="http://schemas.microsoft.com/office/drawing/2014/main" val="3594829342"/>
                    </a:ext>
                  </a:extLst>
                </a:gridCol>
                <a:gridCol w="765280">
                  <a:extLst>
                    <a:ext uri="{9D8B030D-6E8A-4147-A177-3AD203B41FA5}">
                      <a16:colId xmlns:a16="http://schemas.microsoft.com/office/drawing/2014/main" val="2983522687"/>
                    </a:ext>
                  </a:extLst>
                </a:gridCol>
                <a:gridCol w="765280">
                  <a:extLst>
                    <a:ext uri="{9D8B030D-6E8A-4147-A177-3AD203B41FA5}">
                      <a16:colId xmlns:a16="http://schemas.microsoft.com/office/drawing/2014/main" val="1433318452"/>
                    </a:ext>
                  </a:extLst>
                </a:gridCol>
              </a:tblGrid>
              <a:tr h="267391">
                <a:tc gridSpan="8">
                  <a:txBody>
                    <a:bodyPr/>
                    <a:lstStyle/>
                    <a:p>
                      <a:r>
                        <a:rPr lang="sv-SE" sz="1100">
                          <a:effectLst/>
                        </a:rPr>
                        <a:t>Löner och ersättningar 2024-05-01 - 2025-04-30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38373"/>
                  </a:ext>
                </a:extLst>
              </a:tr>
              <a:tr h="760680">
                <a:tc rowSpan="2"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Yrkeskategori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900">
                          <a:effectLst/>
                        </a:rPr>
                        <a:t>Grundlön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sz="900">
                          <a:effectLst/>
                        </a:rPr>
                        <a:t>Höjning av utgående lön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Beredskapstjänst (inkl. semester) 1/5 2024 - 30/4 2025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3381"/>
                  </a:ext>
                </a:extLst>
              </a:tr>
              <a:tr h="67308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Födelningstal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Därav generellt kr/mån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Vardag kr/natt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Lör-sön kr/dygn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Helg, fridag Kr/dygn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1054845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Yrkesarbetare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32 724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1,00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1 183  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592  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279  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474  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757  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0925336"/>
                  </a:ext>
                </a:extLst>
              </a:tr>
              <a:tr h="27661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Maskinförare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32 724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1,00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1 183  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592  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279  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474  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757  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0499268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Bilförare m.fl.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31 088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0,95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1 124  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562  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265  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451  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719  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0034972"/>
                  </a:ext>
                </a:extLst>
              </a:tr>
              <a:tr h="27661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Övr. arbetstagare som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39392342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19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28 797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0,88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1 041  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521  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246  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417  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666  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89245760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18 men ej 19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24 543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0,75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887  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444  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210  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356  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568  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347405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fyllt 17 men ej 18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19 634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0,60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710  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355  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168  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285  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454  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9570008"/>
                  </a:ext>
                </a:extLst>
              </a:tr>
              <a:tr h="267391"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ej fyll 17 år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sv-SE" sz="900">
                          <a:effectLst/>
                        </a:rPr>
                        <a:t>           16 362 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0,50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592  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296  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140  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>
                          <a:effectLst/>
                        </a:rPr>
                        <a:t>237   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900" dirty="0">
                          <a:effectLst/>
                        </a:rPr>
                        <a:t>378   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620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1350" y="754063"/>
            <a:ext cx="8045450" cy="8572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dobe Garamond Pro"/>
              </a:rPr>
            </a:br>
            <a:br>
              <a:rPr lang="sv-S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dobe Garamond Pro"/>
              </a:rPr>
            </a:br>
            <a:br>
              <a:rPr lang="sv-S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dobe Garamond Pro"/>
              </a:rPr>
            </a:b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Justerade nivåer under Kap 4 Resebestämmelser Väg- och Banavtalet 1 januari 2023.</a:t>
            </a:r>
            <a:br>
              <a:rPr lang="sv-SE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dobe Garamond Pro"/>
              </a:rPr>
            </a:b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1350" y="1611313"/>
            <a:ext cx="8045450" cy="2887663"/>
          </a:xfrm>
        </p:spPr>
        <p:txBody>
          <a:bodyPr/>
          <a:lstStyle/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Traktamente: 390kr</a:t>
            </a:r>
          </a:p>
          <a:p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Förrättningstillägg (35%): 137kr</a:t>
            </a:r>
          </a:p>
          <a:p>
            <a:pPr marL="0" indent="0">
              <a:buNone/>
            </a:pP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Förrättningstillägg (20%): 78kr</a:t>
            </a:r>
          </a:p>
          <a:p>
            <a:pPr>
              <a:lnSpc>
                <a:spcPct val="100000"/>
              </a:lnSpc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  <a:p>
            <a:pPr marL="0" indent="0">
              <a:lnSpc>
                <a:spcPct val="100000"/>
              </a:lnSpc>
              <a:buNone/>
            </a:pPr>
            <a:endParaRPr lang="sv-SE" sz="2000" dirty="0"/>
          </a:p>
          <a:p>
            <a:pPr>
              <a:lnSpc>
                <a:spcPct val="100000"/>
              </a:lnSpc>
            </a:pPr>
            <a:endParaRPr lang="sv-SE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A226-7356-8C44-9ED6-492E88D87F29}" type="datetime1">
              <a:rPr lang="sv-SE" smtClean="0"/>
              <a:pPr>
                <a:defRPr/>
              </a:pPr>
              <a:t>2023-05-10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B2CBB-223E-3C49-BECD-BB3690C28715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0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ko-presentation">
  <a:themeElements>
    <a:clrScheme name="Sek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CC8"/>
      </a:accent1>
      <a:accent2>
        <a:srgbClr val="81BC00"/>
      </a:accent2>
      <a:accent3>
        <a:srgbClr val="FFCE00"/>
      </a:accent3>
      <a:accent4>
        <a:srgbClr val="F28B00"/>
      </a:accent4>
      <a:accent5>
        <a:srgbClr val="E040AF"/>
      </a:accent5>
      <a:accent6>
        <a:srgbClr val="CC3333"/>
      </a:accent6>
      <a:hlink>
        <a:srgbClr val="000000"/>
      </a:hlink>
      <a:folHlink>
        <a:srgbClr val="3232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Seko-presentation.pot</Template>
  <TotalTime>12597</TotalTime>
  <Words>616</Words>
  <Application>Microsoft Office PowerPoint</Application>
  <PresentationFormat>Bildspel på skärmen (16:9)</PresentationFormat>
  <Paragraphs>230</Paragraphs>
  <Slides>12</Slides>
  <Notes>3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ClanPro-Medium</vt:lpstr>
      <vt:lpstr>Symbol</vt:lpstr>
      <vt:lpstr>Times New Roman</vt:lpstr>
      <vt:lpstr>Vani</vt:lpstr>
      <vt:lpstr>Seko-presentation</vt:lpstr>
      <vt:lpstr>Avtalsuppgörelsen 2023 Väg- och Banavtalet  Ett kollektivavtal mellan…  Byggföretagen och Service- och kommunikationsfacket - Seko</vt:lpstr>
      <vt:lpstr>Avtalsuppgörelse 2023</vt:lpstr>
      <vt:lpstr>Avtalsuppgörelsen 2023-2025</vt:lpstr>
      <vt:lpstr>Avtalsuppgörelsen 2023-2025</vt:lpstr>
      <vt:lpstr>Avtalsuppgörelsen 2023-2025</vt:lpstr>
      <vt:lpstr>Avtalsrörelsen 2023 Pensionsavsättningar</vt:lpstr>
      <vt:lpstr>Kap. 3 Lönebestämmelser 1/5 2023 – 30/4 2024 9</vt:lpstr>
      <vt:lpstr>Kap. 3 Lönebestämmelser 1/5 2024 – 30/4 2025 9</vt:lpstr>
      <vt:lpstr>   Justerade nivåer under Kap 4 Resebestämmelser Väg- och Banavtalet 1 januari 2023.   </vt:lpstr>
      <vt:lpstr>Reskostnadsersättning 2023</vt:lpstr>
      <vt:lpstr>Reskostnadsersättning 2023</vt:lpstr>
      <vt:lpstr> </vt:lpstr>
    </vt:vector>
  </TitlesOfParts>
  <Company>MacGunnar – Information &amp;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Ingemarsson</dc:creator>
  <cp:lastModifiedBy>Asker Daniel</cp:lastModifiedBy>
  <cp:revision>613</cp:revision>
  <cp:lastPrinted>2016-02-18T09:23:18Z</cp:lastPrinted>
  <dcterms:created xsi:type="dcterms:W3CDTF">2013-10-07T18:03:59Z</dcterms:created>
  <dcterms:modified xsi:type="dcterms:W3CDTF">2023-05-10T08:38:57Z</dcterms:modified>
</cp:coreProperties>
</file>