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77" r:id="rId8"/>
    <p:sldId id="268" r:id="rId9"/>
    <p:sldId id="264" r:id="rId10"/>
    <p:sldId id="269" r:id="rId11"/>
    <p:sldId id="267" r:id="rId12"/>
    <p:sldId id="282" r:id="rId13"/>
    <p:sldId id="285" r:id="rId14"/>
    <p:sldId id="278" r:id="rId15"/>
    <p:sldId id="286" r:id="rId16"/>
    <p:sldId id="279" r:id="rId17"/>
    <p:sldId id="287" r:id="rId18"/>
    <p:sldId id="288" r:id="rId19"/>
    <p:sldId id="270" r:id="rId20"/>
    <p:sldId id="283" r:id="rId21"/>
    <p:sldId id="271" r:id="rId22"/>
    <p:sldId id="284" r:id="rId23"/>
  </p:sldIdLst>
  <p:sldSz cx="12192000" cy="6858000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5ECB28-28FF-456A-B734-E8E6B269001C}" v="1" dt="2026-03-25T14:32:08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0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98E2A-5E6C-4DA9-8F28-3AE4A701B74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78953DB-034A-4374-9D37-D226F6DA6A74}">
      <dgm:prSet phldrT="[Text]"/>
      <dgm:spPr/>
      <dgm:t>
        <a:bodyPr/>
        <a:lstStyle/>
        <a:p>
          <a:r>
            <a:rPr lang="sv-SE" b="1" dirty="0">
              <a:solidFill>
                <a:srgbClr val="FFFF00"/>
              </a:solidFill>
            </a:rPr>
            <a:t>Ett stort statligt avtal och några få mindre</a:t>
          </a:r>
        </a:p>
      </dgm:t>
    </dgm:pt>
    <dgm:pt modelId="{B2D1A09D-4DC8-4BD2-93A2-8CF3A87A4E95}" type="parTrans" cxnId="{42BDFD0B-B57E-4FC3-8F4E-0A6F9B6B4531}">
      <dgm:prSet/>
      <dgm:spPr/>
      <dgm:t>
        <a:bodyPr/>
        <a:lstStyle/>
        <a:p>
          <a:endParaRPr lang="sv-SE"/>
        </a:p>
      </dgm:t>
    </dgm:pt>
    <dgm:pt modelId="{C7E12342-2389-4F93-AFB7-9E471491FE7C}" type="sibTrans" cxnId="{42BDFD0B-B57E-4FC3-8F4E-0A6F9B6B4531}">
      <dgm:prSet/>
      <dgm:spPr>
        <a:solidFill>
          <a:srgbClr val="FFFF00"/>
        </a:solidFill>
      </dgm:spPr>
      <dgm:t>
        <a:bodyPr/>
        <a:lstStyle/>
        <a:p>
          <a:endParaRPr lang="sv-SE">
            <a:highlight>
              <a:srgbClr val="FFFF00"/>
            </a:highlight>
          </a:endParaRPr>
        </a:p>
      </dgm:t>
    </dgm:pt>
    <dgm:pt modelId="{4E3210CC-4471-4B30-A385-D1236886AB9D}">
      <dgm:prSet phldrT="[Text]"/>
      <dgm:spPr/>
      <dgm:t>
        <a:bodyPr/>
        <a:lstStyle/>
        <a:p>
          <a:r>
            <a:rPr lang="sv-SE" b="1" dirty="0">
              <a:solidFill>
                <a:srgbClr val="FFFF00"/>
              </a:solidFill>
            </a:rPr>
            <a:t>Privatisering Avreglering Bolagisering</a:t>
          </a:r>
        </a:p>
      </dgm:t>
    </dgm:pt>
    <dgm:pt modelId="{3FC6A480-FD87-44D6-9ECD-437D7368B45C}" type="parTrans" cxnId="{961416BA-D9B9-42FA-AF5C-DD256B415C03}">
      <dgm:prSet/>
      <dgm:spPr/>
      <dgm:t>
        <a:bodyPr/>
        <a:lstStyle/>
        <a:p>
          <a:endParaRPr lang="sv-SE"/>
        </a:p>
      </dgm:t>
    </dgm:pt>
    <dgm:pt modelId="{63A73DB7-3502-43DB-B1E2-F0F0E683755D}" type="sibTrans" cxnId="{961416BA-D9B9-42FA-AF5C-DD256B415C03}">
      <dgm:prSet/>
      <dgm:spPr>
        <a:solidFill>
          <a:srgbClr val="FFFF00"/>
        </a:solidFill>
      </dgm:spPr>
      <dgm:t>
        <a:bodyPr/>
        <a:lstStyle/>
        <a:p>
          <a:endParaRPr lang="sv-SE"/>
        </a:p>
      </dgm:t>
    </dgm:pt>
    <dgm:pt modelId="{750C0FC1-7DB9-4BB5-ABF4-BE689EBF6D75}">
      <dgm:prSet phldrT="[Text]"/>
      <dgm:spPr/>
      <dgm:t>
        <a:bodyPr/>
        <a:lstStyle/>
        <a:p>
          <a:r>
            <a:rPr lang="sv-SE" b="1" dirty="0">
              <a:solidFill>
                <a:srgbClr val="FFFF00"/>
              </a:solidFill>
            </a:rPr>
            <a:t>23 riksavtal</a:t>
          </a:r>
        </a:p>
      </dgm:t>
    </dgm:pt>
    <dgm:pt modelId="{FDD4A3D9-5C9E-4B4B-8CBD-2B9A5A6D2145}" type="parTrans" cxnId="{681D8059-7D5F-436C-A1BE-7A62F8D5671D}">
      <dgm:prSet/>
      <dgm:spPr/>
      <dgm:t>
        <a:bodyPr/>
        <a:lstStyle/>
        <a:p>
          <a:endParaRPr lang="sv-SE"/>
        </a:p>
      </dgm:t>
    </dgm:pt>
    <dgm:pt modelId="{C45FC74D-0F6E-4ED3-950B-CD1E653F064D}" type="sibTrans" cxnId="{681D8059-7D5F-436C-A1BE-7A62F8D5671D}">
      <dgm:prSet/>
      <dgm:spPr/>
      <dgm:t>
        <a:bodyPr/>
        <a:lstStyle/>
        <a:p>
          <a:endParaRPr lang="sv-SE"/>
        </a:p>
      </dgm:t>
    </dgm:pt>
    <dgm:pt modelId="{C111A7E6-3005-41B2-80D4-A02FE0176691}" type="pres">
      <dgm:prSet presAssocID="{7B698E2A-5E6C-4DA9-8F28-3AE4A701B748}" presName="Name0" presStyleCnt="0">
        <dgm:presLayoutVars>
          <dgm:dir/>
          <dgm:resizeHandles val="exact"/>
        </dgm:presLayoutVars>
      </dgm:prSet>
      <dgm:spPr/>
    </dgm:pt>
    <dgm:pt modelId="{E671BB79-C05A-4419-8129-351E00114FF6}" type="pres">
      <dgm:prSet presAssocID="{A78953DB-034A-4374-9D37-D226F6DA6A74}" presName="node" presStyleLbl="node1" presStyleIdx="0" presStyleCnt="3">
        <dgm:presLayoutVars>
          <dgm:bulletEnabled val="1"/>
        </dgm:presLayoutVars>
      </dgm:prSet>
      <dgm:spPr/>
    </dgm:pt>
    <dgm:pt modelId="{15C45B9D-1F31-423C-8C0D-7AD60484583F}" type="pres">
      <dgm:prSet presAssocID="{C7E12342-2389-4F93-AFB7-9E471491FE7C}" presName="sibTrans" presStyleLbl="sibTrans2D1" presStyleIdx="0" presStyleCnt="2" custScaleX="186660"/>
      <dgm:spPr/>
    </dgm:pt>
    <dgm:pt modelId="{A8468B2F-2584-4CB8-877E-FD88402D6A37}" type="pres">
      <dgm:prSet presAssocID="{C7E12342-2389-4F93-AFB7-9E471491FE7C}" presName="connectorText" presStyleLbl="sibTrans2D1" presStyleIdx="0" presStyleCnt="2"/>
      <dgm:spPr/>
    </dgm:pt>
    <dgm:pt modelId="{5062F62F-48B4-4B55-AFC6-D61D398F13B9}" type="pres">
      <dgm:prSet presAssocID="{4E3210CC-4471-4B30-A385-D1236886AB9D}" presName="node" presStyleLbl="node1" presStyleIdx="1" presStyleCnt="3">
        <dgm:presLayoutVars>
          <dgm:bulletEnabled val="1"/>
        </dgm:presLayoutVars>
      </dgm:prSet>
      <dgm:spPr/>
    </dgm:pt>
    <dgm:pt modelId="{2AB025DC-B027-4ACD-8985-07B9EAAF6875}" type="pres">
      <dgm:prSet presAssocID="{63A73DB7-3502-43DB-B1E2-F0F0E683755D}" presName="sibTrans" presStyleLbl="sibTrans2D1" presStyleIdx="1" presStyleCnt="2" custScaleX="181605"/>
      <dgm:spPr/>
    </dgm:pt>
    <dgm:pt modelId="{8A681B21-AB7B-4609-885C-2D39BEF511AE}" type="pres">
      <dgm:prSet presAssocID="{63A73DB7-3502-43DB-B1E2-F0F0E683755D}" presName="connectorText" presStyleLbl="sibTrans2D1" presStyleIdx="1" presStyleCnt="2"/>
      <dgm:spPr/>
    </dgm:pt>
    <dgm:pt modelId="{8EE7E4D4-4C2F-45B0-B821-FB11C0E7E184}" type="pres">
      <dgm:prSet presAssocID="{750C0FC1-7DB9-4BB5-ABF4-BE689EBF6D75}" presName="node" presStyleLbl="node1" presStyleIdx="2" presStyleCnt="3">
        <dgm:presLayoutVars>
          <dgm:bulletEnabled val="1"/>
        </dgm:presLayoutVars>
      </dgm:prSet>
      <dgm:spPr/>
    </dgm:pt>
  </dgm:ptLst>
  <dgm:cxnLst>
    <dgm:cxn modelId="{EBEEB409-6338-4397-B1ED-BBBD4E0A0117}" type="presOf" srcId="{63A73DB7-3502-43DB-B1E2-F0F0E683755D}" destId="{8A681B21-AB7B-4609-885C-2D39BEF511AE}" srcOrd="1" destOrd="0" presId="urn:microsoft.com/office/officeart/2005/8/layout/process1"/>
    <dgm:cxn modelId="{42BDFD0B-B57E-4FC3-8F4E-0A6F9B6B4531}" srcId="{7B698E2A-5E6C-4DA9-8F28-3AE4A701B748}" destId="{A78953DB-034A-4374-9D37-D226F6DA6A74}" srcOrd="0" destOrd="0" parTransId="{B2D1A09D-4DC8-4BD2-93A2-8CF3A87A4E95}" sibTransId="{C7E12342-2389-4F93-AFB7-9E471491FE7C}"/>
    <dgm:cxn modelId="{4243B26B-7983-4EC3-9CAE-A559CA57B296}" type="presOf" srcId="{7B698E2A-5E6C-4DA9-8F28-3AE4A701B748}" destId="{C111A7E6-3005-41B2-80D4-A02FE0176691}" srcOrd="0" destOrd="0" presId="urn:microsoft.com/office/officeart/2005/8/layout/process1"/>
    <dgm:cxn modelId="{88EADD4D-4934-4B0B-8EB1-53C4728E7FAD}" type="presOf" srcId="{63A73DB7-3502-43DB-B1E2-F0F0E683755D}" destId="{2AB025DC-B027-4ACD-8985-07B9EAAF6875}" srcOrd="0" destOrd="0" presId="urn:microsoft.com/office/officeart/2005/8/layout/process1"/>
    <dgm:cxn modelId="{05927556-6260-457D-97E0-C39D4F3EE75B}" type="presOf" srcId="{750C0FC1-7DB9-4BB5-ABF4-BE689EBF6D75}" destId="{8EE7E4D4-4C2F-45B0-B821-FB11C0E7E184}" srcOrd="0" destOrd="0" presId="urn:microsoft.com/office/officeart/2005/8/layout/process1"/>
    <dgm:cxn modelId="{681D8059-7D5F-436C-A1BE-7A62F8D5671D}" srcId="{7B698E2A-5E6C-4DA9-8F28-3AE4A701B748}" destId="{750C0FC1-7DB9-4BB5-ABF4-BE689EBF6D75}" srcOrd="2" destOrd="0" parTransId="{FDD4A3D9-5C9E-4B4B-8CBD-2B9A5A6D2145}" sibTransId="{C45FC74D-0F6E-4ED3-950B-CD1E653F064D}"/>
    <dgm:cxn modelId="{537B7F8E-AF85-46DD-9686-46AE6ACF0F2F}" type="presOf" srcId="{A78953DB-034A-4374-9D37-D226F6DA6A74}" destId="{E671BB79-C05A-4419-8129-351E00114FF6}" srcOrd="0" destOrd="0" presId="urn:microsoft.com/office/officeart/2005/8/layout/process1"/>
    <dgm:cxn modelId="{7A9A99AB-3B4E-42EE-B99C-E50205078593}" type="presOf" srcId="{C7E12342-2389-4F93-AFB7-9E471491FE7C}" destId="{15C45B9D-1F31-423C-8C0D-7AD60484583F}" srcOrd="0" destOrd="0" presId="urn:microsoft.com/office/officeart/2005/8/layout/process1"/>
    <dgm:cxn modelId="{961416BA-D9B9-42FA-AF5C-DD256B415C03}" srcId="{7B698E2A-5E6C-4DA9-8F28-3AE4A701B748}" destId="{4E3210CC-4471-4B30-A385-D1236886AB9D}" srcOrd="1" destOrd="0" parTransId="{3FC6A480-FD87-44D6-9ECD-437D7368B45C}" sibTransId="{63A73DB7-3502-43DB-B1E2-F0F0E683755D}"/>
    <dgm:cxn modelId="{736450CC-818C-482C-BE62-B768F14CA534}" type="presOf" srcId="{C7E12342-2389-4F93-AFB7-9E471491FE7C}" destId="{A8468B2F-2584-4CB8-877E-FD88402D6A37}" srcOrd="1" destOrd="0" presId="urn:microsoft.com/office/officeart/2005/8/layout/process1"/>
    <dgm:cxn modelId="{9A391AD7-C7BA-4076-9A3B-3ECC756CC8B7}" type="presOf" srcId="{4E3210CC-4471-4B30-A385-D1236886AB9D}" destId="{5062F62F-48B4-4B55-AFC6-D61D398F13B9}" srcOrd="0" destOrd="0" presId="urn:microsoft.com/office/officeart/2005/8/layout/process1"/>
    <dgm:cxn modelId="{E3223C8A-C210-4CAF-8791-4A73203FB0C7}" type="presParOf" srcId="{C111A7E6-3005-41B2-80D4-A02FE0176691}" destId="{E671BB79-C05A-4419-8129-351E00114FF6}" srcOrd="0" destOrd="0" presId="urn:microsoft.com/office/officeart/2005/8/layout/process1"/>
    <dgm:cxn modelId="{2AFBC7C2-3875-4E6F-92A5-9AE8CCE605FA}" type="presParOf" srcId="{C111A7E6-3005-41B2-80D4-A02FE0176691}" destId="{15C45B9D-1F31-423C-8C0D-7AD60484583F}" srcOrd="1" destOrd="0" presId="urn:microsoft.com/office/officeart/2005/8/layout/process1"/>
    <dgm:cxn modelId="{B3A0D2C6-6FE1-4698-92FA-84F47DA8408D}" type="presParOf" srcId="{15C45B9D-1F31-423C-8C0D-7AD60484583F}" destId="{A8468B2F-2584-4CB8-877E-FD88402D6A37}" srcOrd="0" destOrd="0" presId="urn:microsoft.com/office/officeart/2005/8/layout/process1"/>
    <dgm:cxn modelId="{C07F7055-17D5-43A0-9658-24DA7C370804}" type="presParOf" srcId="{C111A7E6-3005-41B2-80D4-A02FE0176691}" destId="{5062F62F-48B4-4B55-AFC6-D61D398F13B9}" srcOrd="2" destOrd="0" presId="urn:microsoft.com/office/officeart/2005/8/layout/process1"/>
    <dgm:cxn modelId="{645FCB7C-58D5-436F-89CB-30F43EF38ABD}" type="presParOf" srcId="{C111A7E6-3005-41B2-80D4-A02FE0176691}" destId="{2AB025DC-B027-4ACD-8985-07B9EAAF6875}" srcOrd="3" destOrd="0" presId="urn:microsoft.com/office/officeart/2005/8/layout/process1"/>
    <dgm:cxn modelId="{025CB0DA-CDC7-4CEB-A7B2-DF823DD5B483}" type="presParOf" srcId="{2AB025DC-B027-4ACD-8985-07B9EAAF6875}" destId="{8A681B21-AB7B-4609-885C-2D39BEF511AE}" srcOrd="0" destOrd="0" presId="urn:microsoft.com/office/officeart/2005/8/layout/process1"/>
    <dgm:cxn modelId="{CAE4D582-EDC1-4DD4-BF0F-7BE0D73F5708}" type="presParOf" srcId="{C111A7E6-3005-41B2-80D4-A02FE0176691}" destId="{8EE7E4D4-4C2F-45B0-B821-FB11C0E7E18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1BB79-C05A-4419-8129-351E00114FF6}">
      <dsp:nvSpPr>
        <dsp:cNvPr id="0" name=""/>
        <dsp:cNvSpPr/>
      </dsp:nvSpPr>
      <dsp:spPr>
        <a:xfrm>
          <a:off x="8650" y="0"/>
          <a:ext cx="2585487" cy="1519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b="1" kern="1200" dirty="0">
              <a:solidFill>
                <a:srgbClr val="FFFF00"/>
              </a:solidFill>
            </a:rPr>
            <a:t>Ett stort statligt avtal och några få mindre</a:t>
          </a:r>
        </a:p>
      </dsp:txBody>
      <dsp:txXfrm>
        <a:off x="53160" y="44510"/>
        <a:ext cx="2496467" cy="1430647"/>
      </dsp:txXfrm>
    </dsp:sp>
    <dsp:sp modelId="{15C45B9D-1F31-423C-8C0D-7AD60484583F}">
      <dsp:nvSpPr>
        <dsp:cNvPr id="0" name=""/>
        <dsp:cNvSpPr/>
      </dsp:nvSpPr>
      <dsp:spPr>
        <a:xfrm>
          <a:off x="2615184" y="439233"/>
          <a:ext cx="1023126" cy="641200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100" kern="1200">
            <a:highlight>
              <a:srgbClr val="FFFF00"/>
            </a:highlight>
          </a:endParaRPr>
        </a:p>
      </dsp:txBody>
      <dsp:txXfrm>
        <a:off x="2615184" y="567473"/>
        <a:ext cx="830766" cy="384720"/>
      </dsp:txXfrm>
    </dsp:sp>
    <dsp:sp modelId="{5062F62F-48B4-4B55-AFC6-D61D398F13B9}">
      <dsp:nvSpPr>
        <dsp:cNvPr id="0" name=""/>
        <dsp:cNvSpPr/>
      </dsp:nvSpPr>
      <dsp:spPr>
        <a:xfrm>
          <a:off x="3628332" y="0"/>
          <a:ext cx="2585487" cy="1519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b="1" kern="1200" dirty="0">
              <a:solidFill>
                <a:srgbClr val="FFFF00"/>
              </a:solidFill>
            </a:rPr>
            <a:t>Privatisering Avreglering Bolagisering</a:t>
          </a:r>
        </a:p>
      </dsp:txBody>
      <dsp:txXfrm>
        <a:off x="3672842" y="44510"/>
        <a:ext cx="2496467" cy="1430647"/>
      </dsp:txXfrm>
    </dsp:sp>
    <dsp:sp modelId="{2AB025DC-B027-4ACD-8985-07B9EAAF6875}">
      <dsp:nvSpPr>
        <dsp:cNvPr id="0" name=""/>
        <dsp:cNvSpPr/>
      </dsp:nvSpPr>
      <dsp:spPr>
        <a:xfrm>
          <a:off x="6248720" y="439233"/>
          <a:ext cx="995419" cy="641200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100" kern="1200"/>
        </a:p>
      </dsp:txBody>
      <dsp:txXfrm>
        <a:off x="6248720" y="567473"/>
        <a:ext cx="803059" cy="384720"/>
      </dsp:txXfrm>
    </dsp:sp>
    <dsp:sp modelId="{8EE7E4D4-4C2F-45B0-B821-FB11C0E7E184}">
      <dsp:nvSpPr>
        <dsp:cNvPr id="0" name=""/>
        <dsp:cNvSpPr/>
      </dsp:nvSpPr>
      <dsp:spPr>
        <a:xfrm>
          <a:off x="7248014" y="0"/>
          <a:ext cx="2585487" cy="1519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700" b="1" kern="1200" dirty="0">
              <a:solidFill>
                <a:srgbClr val="FFFF00"/>
              </a:solidFill>
            </a:rPr>
            <a:t>23 riksavtal</a:t>
          </a:r>
        </a:p>
      </dsp:txBody>
      <dsp:txXfrm>
        <a:off x="7292524" y="44510"/>
        <a:ext cx="2496467" cy="1430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23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831E2AD9-5A8B-A306-E3F9-F9D1AB4751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5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F822AE0-5CD9-42DD-A729-930BB25045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4" y="19877"/>
            <a:ext cx="8805297" cy="501074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36A76061-0C74-47C4-B6BB-C57DD0563960}"/>
              </a:ext>
            </a:extLst>
          </p:cNvPr>
          <p:cNvSpPr txBox="1"/>
          <p:nvPr/>
        </p:nvSpPr>
        <p:spPr>
          <a:xfrm>
            <a:off x="3470783" y="2945974"/>
            <a:ext cx="11194860" cy="2123658"/>
          </a:xfrm>
          <a:prstGeom prst="rect">
            <a:avLst/>
          </a:prstGeom>
          <a:noFill/>
          <a:effectLst>
            <a:glow rad="1079500">
              <a:srgbClr val="FF0000"/>
            </a:glow>
          </a:effectLst>
        </p:spPr>
        <p:txBody>
          <a:bodyPr wrap="square" rtlCol="0">
            <a:spAutoFit/>
          </a:bodyPr>
          <a:lstStyle/>
          <a:p>
            <a:r>
              <a:rPr lang="sv-SE" sz="6600" b="1" dirty="0">
                <a:ln>
                  <a:gradFill>
                    <a:gsLst>
                      <a:gs pos="6600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glow rad="368300">
                    <a:schemeClr val="accent1">
                      <a:alpha val="5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Utan Sekos medlemmar stannar Sverige</a:t>
            </a:r>
          </a:p>
        </p:txBody>
      </p:sp>
    </p:spTree>
    <p:extLst>
      <p:ext uri="{BB962C8B-B14F-4D97-AF65-F5344CB8AC3E}">
        <p14:creationId xmlns:p14="http://schemas.microsoft.com/office/powerpoint/2010/main" val="1525509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5175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Sekos olika avtal</a:t>
            </a: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8FAE452A-1CC4-4634-810B-6139EA169383}"/>
              </a:ext>
            </a:extLst>
          </p:cNvPr>
          <p:cNvSpPr txBox="1"/>
          <p:nvPr/>
        </p:nvSpPr>
        <p:spPr>
          <a:xfrm>
            <a:off x="5833964" y="2109426"/>
            <a:ext cx="562290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2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Avtal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tecknas</a:t>
            </a:r>
            <a:r>
              <a:rPr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motpart</a:t>
            </a:r>
            <a:r>
              <a:rPr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branschen</a:t>
            </a:r>
            <a:r>
              <a:rPr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reglerar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pc="-2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läg</a:t>
            </a:r>
            <a:r>
              <a:rPr spc="-15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stanivå</a:t>
            </a:r>
            <a:r>
              <a:rPr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vad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gäller</a:t>
            </a:r>
            <a:r>
              <a:rPr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löner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</a:t>
            </a:r>
            <a:r>
              <a:rPr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villkor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</a:t>
            </a:r>
            <a:r>
              <a:rPr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bransch.</a:t>
            </a:r>
            <a:endParaRPr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C305287F-1530-4E19-BC2A-D3C2CF90A9C6}"/>
              </a:ext>
            </a:extLst>
          </p:cNvPr>
          <p:cNvGrpSpPr/>
          <p:nvPr/>
        </p:nvGrpSpPr>
        <p:grpSpPr>
          <a:xfrm>
            <a:off x="3007895" y="1885996"/>
            <a:ext cx="2502692" cy="935444"/>
            <a:chOff x="8650" y="0"/>
            <a:chExt cx="2585487" cy="1519667"/>
          </a:xfrm>
        </p:grpSpPr>
        <p:sp>
          <p:nvSpPr>
            <p:cNvPr id="8" name="Rektangel: rundade hörn 7">
              <a:extLst>
                <a:ext uri="{FF2B5EF4-FFF2-40B4-BE49-F238E27FC236}">
                  <a16:creationId xmlns:a16="http://schemas.microsoft.com/office/drawing/2014/main" id="{F75007EA-5558-49BF-8D95-DEC74B6194CD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9" name="Rektangel: rundade hörn 4">
              <a:extLst>
                <a:ext uri="{FF2B5EF4-FFF2-40B4-BE49-F238E27FC236}">
                  <a16:creationId xmlns:a16="http://schemas.microsoft.com/office/drawing/2014/main" id="{23C5EDC5-3DE9-485D-A979-4F036A3B01C7}"/>
                </a:ext>
              </a:extLst>
            </p:cNvPr>
            <p:cNvSpPr txBox="1"/>
            <p:nvPr/>
          </p:nvSpPr>
          <p:spPr>
            <a:xfrm>
              <a:off x="53160" y="44510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kern="1200" dirty="0">
                  <a:solidFill>
                    <a:srgbClr val="FFFF00"/>
                  </a:solidFill>
                </a:rPr>
                <a:t>Hängavtal (centralt)</a:t>
              </a: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5CAC57F3-7F53-4B19-8EB1-0E5FA0FE7B88}"/>
              </a:ext>
            </a:extLst>
          </p:cNvPr>
          <p:cNvGrpSpPr/>
          <p:nvPr/>
        </p:nvGrpSpPr>
        <p:grpSpPr>
          <a:xfrm>
            <a:off x="2980236" y="3143681"/>
            <a:ext cx="2502692" cy="935444"/>
            <a:chOff x="8650" y="0"/>
            <a:chExt cx="2585487" cy="1519667"/>
          </a:xfrm>
        </p:grpSpPr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68B7DC33-97F4-450B-B3AE-3095A80E9B10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2" name="Rektangel: rundade hörn 4">
              <a:extLst>
                <a:ext uri="{FF2B5EF4-FFF2-40B4-BE49-F238E27FC236}">
                  <a16:creationId xmlns:a16="http://schemas.microsoft.com/office/drawing/2014/main" id="{3DF25DF7-CE8A-4E03-8577-53D1C9FEBF38}"/>
                </a:ext>
              </a:extLst>
            </p:cNvPr>
            <p:cNvSpPr txBox="1"/>
            <p:nvPr/>
          </p:nvSpPr>
          <p:spPr>
            <a:xfrm>
              <a:off x="53160" y="44510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dirty="0">
                  <a:solidFill>
                    <a:srgbClr val="FFFF00"/>
                  </a:solidFill>
                </a:rPr>
                <a:t>Direkt</a:t>
              </a:r>
              <a:r>
                <a:rPr lang="sv-SE" sz="2700" b="1" kern="1200" dirty="0">
                  <a:solidFill>
                    <a:srgbClr val="FFFF00"/>
                  </a:solidFill>
                </a:rPr>
                <a:t>avtal (centralt)</a:t>
              </a:r>
            </a:p>
          </p:txBody>
        </p: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8B51C2C2-ED7A-477F-B82C-CB43EC3CC042}"/>
              </a:ext>
            </a:extLst>
          </p:cNvPr>
          <p:cNvSpPr txBox="1"/>
          <p:nvPr/>
        </p:nvSpPr>
        <p:spPr>
          <a:xfrm>
            <a:off x="5833964" y="3360420"/>
            <a:ext cx="615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spc="-2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Tecknas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företag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anslutit</a:t>
            </a:r>
            <a:r>
              <a:rPr lang="sv-SE" sz="1800" spc="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till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någon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arbetsgivarorganisation.</a:t>
            </a:r>
            <a:r>
              <a:rPr lang="sv-SE" sz="1800"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Seko</a:t>
            </a:r>
            <a:r>
              <a:rPr lang="sv-SE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tecknar</a:t>
            </a:r>
            <a:r>
              <a:rPr lang="sv-SE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direktavtal</a:t>
            </a:r>
            <a:r>
              <a:rPr lang="sv-SE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sv-SE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företagen.</a:t>
            </a:r>
            <a:endParaRPr lang="sv-SE" sz="1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86520C5-9FD8-4F87-9E55-0DE3EFB3C2FC}"/>
              </a:ext>
            </a:extLst>
          </p:cNvPr>
          <p:cNvSpPr txBox="1"/>
          <p:nvPr/>
        </p:nvSpPr>
        <p:spPr>
          <a:xfrm>
            <a:off x="5833964" y="4472940"/>
            <a:ext cx="615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Klubb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eller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sammanslutning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koncern-,</a:t>
            </a:r>
            <a:r>
              <a:rPr lang="sv-SE" sz="1800" spc="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företag-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eller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myndighets-or</a:t>
            </a:r>
            <a:r>
              <a:rPr lang="sv-SE" sz="1800" spc="-15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ganisation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som</a:t>
            </a:r>
            <a:r>
              <a:rPr lang="sv-SE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skriver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lokalt</a:t>
            </a:r>
            <a:r>
              <a:rPr lang="sv-SE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avtal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sv-SE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företaget,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koncernen</a:t>
            </a:r>
            <a:r>
              <a:rPr lang="sv-SE" sz="1800" spc="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eller myndigheten.</a:t>
            </a:r>
            <a:endParaRPr lang="sv-SE" sz="1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A188FC9A-0CFD-4B52-8540-939043E5C8ED}"/>
              </a:ext>
            </a:extLst>
          </p:cNvPr>
          <p:cNvGrpSpPr/>
          <p:nvPr/>
        </p:nvGrpSpPr>
        <p:grpSpPr>
          <a:xfrm>
            <a:off x="2980236" y="4434840"/>
            <a:ext cx="2502692" cy="935444"/>
            <a:chOff x="8650" y="0"/>
            <a:chExt cx="2585487" cy="1519667"/>
          </a:xfrm>
        </p:grpSpPr>
        <p:sp>
          <p:nvSpPr>
            <p:cNvPr id="15" name="Rektangel: rundade hörn 14">
              <a:extLst>
                <a:ext uri="{FF2B5EF4-FFF2-40B4-BE49-F238E27FC236}">
                  <a16:creationId xmlns:a16="http://schemas.microsoft.com/office/drawing/2014/main" id="{36FCB939-DE7B-40C7-9F9F-EED3AE20CAD8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8" name="Rektangel: rundade hörn 4">
              <a:extLst>
                <a:ext uri="{FF2B5EF4-FFF2-40B4-BE49-F238E27FC236}">
                  <a16:creationId xmlns:a16="http://schemas.microsoft.com/office/drawing/2014/main" id="{392E915B-55F6-4E44-8818-C1A896AF398A}"/>
                </a:ext>
              </a:extLst>
            </p:cNvPr>
            <p:cNvSpPr txBox="1"/>
            <p:nvPr/>
          </p:nvSpPr>
          <p:spPr>
            <a:xfrm>
              <a:off x="53160" y="44510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dirty="0">
                  <a:solidFill>
                    <a:srgbClr val="FFFF00"/>
                  </a:solidFill>
                </a:rPr>
                <a:t>Direkt</a:t>
              </a:r>
              <a:r>
                <a:rPr lang="sv-SE" sz="2700" b="1" kern="1200" dirty="0">
                  <a:solidFill>
                    <a:srgbClr val="FFFF00"/>
                  </a:solidFill>
                </a:rPr>
                <a:t>avtal (centralt)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2080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6085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Sekos prioriterade mål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55BEF15-CC0E-4DF0-983A-52E69ED16AB6}"/>
              </a:ext>
            </a:extLst>
          </p:cNvPr>
          <p:cNvSpPr txBox="1">
            <a:spLocks/>
          </p:cNvSpPr>
          <p:nvPr/>
        </p:nvSpPr>
        <p:spPr>
          <a:xfrm>
            <a:off x="2895282" y="2035494"/>
            <a:ext cx="7315200" cy="42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På varje kongress antas en </a:t>
            </a:r>
            <a:r>
              <a:rPr lang="sv-SE" dirty="0">
                <a:solidFill>
                  <a:srgbClr val="FFFF00"/>
                </a:solidFill>
              </a:rPr>
              <a:t>verksamhetsplan</a:t>
            </a:r>
            <a:r>
              <a:rPr lang="sv-SE" dirty="0">
                <a:solidFill>
                  <a:schemeClr val="bg1"/>
                </a:solidFill>
              </a:rPr>
              <a:t> för de kommande 4 åren. 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Utifrån denna beslutar förbundsstyrelsen inför varje år om </a:t>
            </a:r>
            <a:r>
              <a:rPr lang="sv-SE" dirty="0">
                <a:solidFill>
                  <a:srgbClr val="FFFF00"/>
                </a:solidFill>
              </a:rPr>
              <a:t>prioriterade mål och områden</a:t>
            </a:r>
            <a:r>
              <a:rPr lang="sv-SE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Detta är de prioriterade målen för </a:t>
            </a:r>
            <a:r>
              <a:rPr lang="sv-SE" dirty="0">
                <a:solidFill>
                  <a:srgbClr val="FFFF00"/>
                </a:solidFill>
              </a:rPr>
              <a:t>2026</a:t>
            </a:r>
            <a:r>
              <a:rPr lang="sv-SE" dirty="0">
                <a:solidFill>
                  <a:schemeClr val="bg1"/>
                </a:solidFill>
              </a:rPr>
              <a:t>:</a:t>
            </a:r>
          </a:p>
          <a:p>
            <a:pPr marL="285750" indent="-285750"/>
            <a:endParaRPr lang="sv-SE" dirty="0"/>
          </a:p>
          <a:p>
            <a:pPr marL="285750" indent="-285750"/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0660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640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1. Rekrytera fler medlemmar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55BEF15-CC0E-4DF0-983A-52E69ED16AB6}"/>
              </a:ext>
            </a:extLst>
          </p:cNvPr>
          <p:cNvSpPr txBox="1">
            <a:spLocks/>
          </p:cNvSpPr>
          <p:nvPr/>
        </p:nvSpPr>
        <p:spPr>
          <a:xfrm>
            <a:off x="2895281" y="2035494"/>
            <a:ext cx="8296594" cy="42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 Rekrytera fler medlemmar 2026 än föregående år​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Öka medlemsantalet i den grupp som har otrygga anställningar och bland arbetstagare med utomnordisk bakgrund​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Öka branschbevakningen​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Varje nyanställd inom Sekos organisationsområde ska få frågan om medlemskap​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sv-SE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sv-SE" dirty="0"/>
          </a:p>
          <a:p>
            <a:pPr marL="285750" indent="-285750"/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023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4ABE6-C05E-BCF9-12BC-D2482F4EA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C0C67426-F4BB-6368-996D-3074F3F85B74}"/>
              </a:ext>
            </a:extLst>
          </p:cNvPr>
          <p:cNvSpPr txBox="1"/>
          <p:nvPr/>
        </p:nvSpPr>
        <p:spPr>
          <a:xfrm>
            <a:off x="2895282" y="855869"/>
            <a:ext cx="6401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1. Rekrytera fler medlemmar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6E9DDEE3-8C0E-E273-E0BD-6A99087B4487}"/>
              </a:ext>
            </a:extLst>
          </p:cNvPr>
          <p:cNvSpPr txBox="1">
            <a:spLocks/>
          </p:cNvSpPr>
          <p:nvPr/>
        </p:nvSpPr>
        <p:spPr>
          <a:xfrm>
            <a:off x="2895281" y="2035494"/>
            <a:ext cx="8296594" cy="42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 1 000 deltagare vid introduktionsutbildning samt att fler arbetsplats- och branschspecifika introduktionsutbildningar ska genomföras​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Lyfta för medlemmarna viktiga politiska frågor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sv-SE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sv-SE" dirty="0"/>
          </a:p>
          <a:p>
            <a:pPr marL="285750" indent="-285750"/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8671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6248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2. Behålla fler medlemmar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55BEF15-CC0E-4DF0-983A-52E69ED16AB6}"/>
              </a:ext>
            </a:extLst>
          </p:cNvPr>
          <p:cNvSpPr txBox="1">
            <a:spLocks/>
          </p:cNvSpPr>
          <p:nvPr/>
        </p:nvSpPr>
        <p:spPr>
          <a:xfrm>
            <a:off x="2895282" y="2035494"/>
            <a:ext cx="7315200" cy="42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 Minska antalet utträden under 2026 jämfört med 2025​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Varje medlem som ansöker om utträde utan att ha lämnat vårt organisationsområde ska få ett samtal om fördelarna med att stanna som medlem​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Fler klubbar ska genomföra introduktions- och medlems­utbildningar​</a:t>
            </a:r>
            <a:endParaRPr lang="sv-SE" dirty="0"/>
          </a:p>
          <a:p>
            <a:pPr marL="285750" indent="-285750"/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5173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29144-FCDF-866C-267A-FA46C76E7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C6E82DE3-8C05-A1CA-F2EF-685DA18DBB49}"/>
              </a:ext>
            </a:extLst>
          </p:cNvPr>
          <p:cNvSpPr txBox="1"/>
          <p:nvPr/>
        </p:nvSpPr>
        <p:spPr>
          <a:xfrm>
            <a:off x="2895282" y="855869"/>
            <a:ext cx="6248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2. Behålla fler medlemmar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EF64DC17-C580-0925-0227-2F3CD0C090A1}"/>
              </a:ext>
            </a:extLst>
          </p:cNvPr>
          <p:cNvSpPr txBox="1">
            <a:spLocks/>
          </p:cNvSpPr>
          <p:nvPr/>
        </p:nvSpPr>
        <p:spPr>
          <a:xfrm>
            <a:off x="2895281" y="2035494"/>
            <a:ext cx="8001319" cy="42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 Samla in exempel på fackliga framgångar i samtliga branscher och kommunicera dessa​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Tydligare fokus på det medlemsnära arbetet​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Öka deltagandet på tvärfackliga medlemsutbildningar inom LO</a:t>
            </a:r>
            <a:endParaRPr lang="sv-SE" dirty="0"/>
          </a:p>
          <a:p>
            <a:pPr marL="285750" indent="-285750"/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3335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46344"/>
            <a:ext cx="8138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rgbClr val="FFFF00"/>
                </a:solidFill>
              </a:rPr>
              <a:t>3. Stärka de förtroendevalda, Seko som förbund och medlemsperspektivet i politiken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55BEF15-CC0E-4DF0-983A-52E69ED16AB6}"/>
              </a:ext>
            </a:extLst>
          </p:cNvPr>
          <p:cNvSpPr txBox="1">
            <a:spLocks/>
          </p:cNvSpPr>
          <p:nvPr/>
        </p:nvSpPr>
        <p:spPr>
          <a:xfrm>
            <a:off x="2895282" y="2326004"/>
            <a:ext cx="7315200" cy="38656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 Öka antalet förtroendevalda i förbundet​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Fler förtroendevalda ska genomgå LO:s utbildningar​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Alla förtroendevalda ska ha rätt utbildning för sitt uppdrag ​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Medlem eller förtroendevald som genomgått utbildning ska erbjudas att gå nästa utbildningssteg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sv-SE" dirty="0"/>
          </a:p>
          <a:p>
            <a:pPr marL="285750" indent="-285750"/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8320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CE255-BDBD-E84F-3CF2-1A21E41C6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49794E6C-ACA5-EF80-C061-F03C2291BD97}"/>
              </a:ext>
            </a:extLst>
          </p:cNvPr>
          <p:cNvSpPr txBox="1"/>
          <p:nvPr/>
        </p:nvSpPr>
        <p:spPr>
          <a:xfrm>
            <a:off x="2895282" y="846344"/>
            <a:ext cx="7787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Stärka de förtroendevalda, Seko som förbund och medlemsperspektivet i politiken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6310D629-F8F5-00D3-45C4-91EC74761D01}"/>
              </a:ext>
            </a:extLst>
          </p:cNvPr>
          <p:cNvSpPr txBox="1">
            <a:spLocks/>
          </p:cNvSpPr>
          <p:nvPr/>
        </p:nvSpPr>
        <p:spPr>
          <a:xfrm>
            <a:off x="2895282" y="2390774"/>
            <a:ext cx="7315200" cy="38656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Öka antalet handledare​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Mobilisera i syfte att få medlemmarna att rösta för ett regeringsskifte​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Att fackligt-politiskt ansvariga tillsammans med förtroendevalda genomför en aktiv valrörelse ​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sv-SE" dirty="0">
                <a:solidFill>
                  <a:schemeClr val="bg1"/>
                </a:solidFill>
              </a:rPr>
              <a:t>Få fler medlemmar och förtroendevalda att engagera sig i politiken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sv-SE" dirty="0"/>
          </a:p>
          <a:p>
            <a:pPr marL="285750" indent="-285750"/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725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B6B0D-F838-5476-A990-EAFE7978B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Rak koppling 58">
            <a:extLst>
              <a:ext uri="{FF2B5EF4-FFF2-40B4-BE49-F238E27FC236}">
                <a16:creationId xmlns:a16="http://schemas.microsoft.com/office/drawing/2014/main" id="{C359E8D4-CBE0-FA0A-A513-9513E82BD758}"/>
              </a:ext>
            </a:extLst>
          </p:cNvPr>
          <p:cNvCxnSpPr>
            <a:cxnSpLocks/>
          </p:cNvCxnSpPr>
          <p:nvPr/>
        </p:nvCxnSpPr>
        <p:spPr>
          <a:xfrm flipH="1">
            <a:off x="2392324" y="794803"/>
            <a:ext cx="1089772" cy="60552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 4">
            <a:extLst>
              <a:ext uri="{FF2B5EF4-FFF2-40B4-BE49-F238E27FC236}">
                <a16:creationId xmlns:a16="http://schemas.microsoft.com/office/drawing/2014/main" id="{766F8839-23B6-941C-76CB-E9CBD2819686}"/>
              </a:ext>
            </a:extLst>
          </p:cNvPr>
          <p:cNvGrpSpPr/>
          <p:nvPr/>
        </p:nvGrpSpPr>
        <p:grpSpPr>
          <a:xfrm>
            <a:off x="3450857" y="514396"/>
            <a:ext cx="4848325" cy="521924"/>
            <a:chOff x="8650" y="0"/>
            <a:chExt cx="2585487" cy="1519667"/>
          </a:xfrm>
        </p:grpSpPr>
        <p:sp>
          <p:nvSpPr>
            <p:cNvPr id="6" name="Rektangel: rundade hörn 5">
              <a:extLst>
                <a:ext uri="{FF2B5EF4-FFF2-40B4-BE49-F238E27FC236}">
                  <a16:creationId xmlns:a16="http://schemas.microsoft.com/office/drawing/2014/main" id="{2440503A-37AC-3A46-8BEC-BFEF3838669C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8" name="Rektangel: rundade hörn 4">
              <a:extLst>
                <a:ext uri="{FF2B5EF4-FFF2-40B4-BE49-F238E27FC236}">
                  <a16:creationId xmlns:a16="http://schemas.microsoft.com/office/drawing/2014/main" id="{F740B9D2-D868-3CB0-E245-C76F3DEC4999}"/>
                </a:ext>
              </a:extLst>
            </p:cNvPr>
            <p:cNvSpPr txBox="1"/>
            <p:nvPr/>
          </p:nvSpPr>
          <p:spPr>
            <a:xfrm>
              <a:off x="53160" y="44511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dirty="0">
                  <a:solidFill>
                    <a:srgbClr val="FFFF00"/>
                  </a:solidFill>
                </a:rPr>
                <a:t>Kongress</a:t>
              </a:r>
              <a:r>
                <a:rPr lang="sv-SE" sz="2700" b="1" kern="1200" dirty="0">
                  <a:solidFill>
                    <a:srgbClr val="FFFF00"/>
                  </a:solidFill>
                </a:rPr>
                <a:t>/representantskap</a:t>
              </a: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ADD33DC3-1E6B-60E7-20B4-BF55E875FBA4}"/>
              </a:ext>
            </a:extLst>
          </p:cNvPr>
          <p:cNvGrpSpPr/>
          <p:nvPr/>
        </p:nvGrpSpPr>
        <p:grpSpPr>
          <a:xfrm>
            <a:off x="9441180" y="1119923"/>
            <a:ext cx="1814562" cy="521924"/>
            <a:chOff x="8650" y="0"/>
            <a:chExt cx="2585487" cy="1519667"/>
          </a:xfrm>
        </p:grpSpPr>
        <p:sp>
          <p:nvSpPr>
            <p:cNvPr id="10" name="Rektangel: rundade hörn 9">
              <a:extLst>
                <a:ext uri="{FF2B5EF4-FFF2-40B4-BE49-F238E27FC236}">
                  <a16:creationId xmlns:a16="http://schemas.microsoft.com/office/drawing/2014/main" id="{AA5BC076-2CEB-A2C5-F2C7-8ACC3DB3269F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1" name="Rektangel: rundade hörn 4">
              <a:extLst>
                <a:ext uri="{FF2B5EF4-FFF2-40B4-BE49-F238E27FC236}">
                  <a16:creationId xmlns:a16="http://schemas.microsoft.com/office/drawing/2014/main" id="{2796868F-34FA-2CE3-4FDA-A0A625288A59}"/>
                </a:ext>
              </a:extLst>
            </p:cNvPr>
            <p:cNvSpPr txBox="1"/>
            <p:nvPr/>
          </p:nvSpPr>
          <p:spPr>
            <a:xfrm>
              <a:off x="53160" y="44511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dirty="0">
                  <a:solidFill>
                    <a:srgbClr val="FFFF00"/>
                  </a:solidFill>
                </a:rPr>
                <a:t>Motioner</a:t>
              </a:r>
              <a:endParaRPr lang="sv-SE" sz="27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FF753732-14B2-02B1-7ADC-15AD3B4A2961}"/>
              </a:ext>
            </a:extLst>
          </p:cNvPr>
          <p:cNvGrpSpPr/>
          <p:nvPr/>
        </p:nvGrpSpPr>
        <p:grpSpPr>
          <a:xfrm>
            <a:off x="146113" y="1380885"/>
            <a:ext cx="3049003" cy="521924"/>
            <a:chOff x="8650" y="0"/>
            <a:chExt cx="2585487" cy="1519667"/>
          </a:xfrm>
        </p:grpSpPr>
        <p:sp>
          <p:nvSpPr>
            <p:cNvPr id="13" name="Rektangel: rundade hörn 12">
              <a:extLst>
                <a:ext uri="{FF2B5EF4-FFF2-40B4-BE49-F238E27FC236}">
                  <a16:creationId xmlns:a16="http://schemas.microsoft.com/office/drawing/2014/main" id="{97BB4329-673E-C9C3-E96A-C2898FEF242B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4" name="Rektangel: rundade hörn 4">
              <a:extLst>
                <a:ext uri="{FF2B5EF4-FFF2-40B4-BE49-F238E27FC236}">
                  <a16:creationId xmlns:a16="http://schemas.microsoft.com/office/drawing/2014/main" id="{343A1EDD-7D13-F3A7-D67F-390574A84324}"/>
                </a:ext>
              </a:extLst>
            </p:cNvPr>
            <p:cNvSpPr txBox="1"/>
            <p:nvPr/>
          </p:nvSpPr>
          <p:spPr>
            <a:xfrm>
              <a:off x="53160" y="44511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dirty="0">
                  <a:solidFill>
                    <a:srgbClr val="FFFF00"/>
                  </a:solidFill>
                </a:rPr>
                <a:t>Förbundsstyrelse</a:t>
              </a:r>
              <a:endParaRPr lang="sv-SE" sz="27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58F3B0B9-0645-7089-128D-1BF9F80C53F8}"/>
              </a:ext>
            </a:extLst>
          </p:cNvPr>
          <p:cNvGrpSpPr/>
          <p:nvPr/>
        </p:nvGrpSpPr>
        <p:grpSpPr>
          <a:xfrm>
            <a:off x="79972" y="2578635"/>
            <a:ext cx="3101494" cy="521924"/>
            <a:chOff x="8650" y="0"/>
            <a:chExt cx="2585487" cy="1519667"/>
          </a:xfrm>
        </p:grpSpPr>
        <p:sp>
          <p:nvSpPr>
            <p:cNvPr id="16" name="Rektangel: rundade hörn 15">
              <a:extLst>
                <a:ext uri="{FF2B5EF4-FFF2-40B4-BE49-F238E27FC236}">
                  <a16:creationId xmlns:a16="http://schemas.microsoft.com/office/drawing/2014/main" id="{F9F6E0BD-7AE2-8186-0EED-578480B74B75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7" name="Rektangel: rundade hörn 4">
              <a:extLst>
                <a:ext uri="{FF2B5EF4-FFF2-40B4-BE49-F238E27FC236}">
                  <a16:creationId xmlns:a16="http://schemas.microsoft.com/office/drawing/2014/main" id="{26190739-65BD-9803-B296-1B3F7CE93114}"/>
                </a:ext>
              </a:extLst>
            </p:cNvPr>
            <p:cNvSpPr txBox="1"/>
            <p:nvPr/>
          </p:nvSpPr>
          <p:spPr>
            <a:xfrm>
              <a:off x="53160" y="44511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dirty="0">
                  <a:solidFill>
                    <a:srgbClr val="FFFF00"/>
                  </a:solidFill>
                </a:rPr>
                <a:t>VU</a:t>
              </a:r>
              <a:endParaRPr lang="sv-SE" sz="2700" b="1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3DECA516-A789-5D6B-9E02-3443145719CF}"/>
              </a:ext>
            </a:extLst>
          </p:cNvPr>
          <p:cNvGrpSpPr/>
          <p:nvPr/>
        </p:nvGrpSpPr>
        <p:grpSpPr>
          <a:xfrm>
            <a:off x="4180336" y="2394253"/>
            <a:ext cx="3246623" cy="521924"/>
            <a:chOff x="8650" y="0"/>
            <a:chExt cx="2585487" cy="1519667"/>
          </a:xfrm>
        </p:grpSpPr>
        <p:sp>
          <p:nvSpPr>
            <p:cNvPr id="19" name="Rektangel: rundade hörn 18">
              <a:extLst>
                <a:ext uri="{FF2B5EF4-FFF2-40B4-BE49-F238E27FC236}">
                  <a16:creationId xmlns:a16="http://schemas.microsoft.com/office/drawing/2014/main" id="{6B1F12E9-658F-D416-2EBF-115D99AADA7E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" name="Rektangel: rundade hörn 4">
              <a:extLst>
                <a:ext uri="{FF2B5EF4-FFF2-40B4-BE49-F238E27FC236}">
                  <a16:creationId xmlns:a16="http://schemas.microsoft.com/office/drawing/2014/main" id="{25F36C98-6201-AC6C-FBEF-678CC26E3B49}"/>
                </a:ext>
              </a:extLst>
            </p:cNvPr>
            <p:cNvSpPr txBox="1"/>
            <p:nvPr/>
          </p:nvSpPr>
          <p:spPr>
            <a:xfrm>
              <a:off x="53160" y="44511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kern="1200" dirty="0">
                  <a:solidFill>
                    <a:srgbClr val="FFFF00"/>
                  </a:solidFill>
                </a:rPr>
                <a:t>Branschorganisation</a:t>
              </a:r>
            </a:p>
          </p:txBody>
        </p:sp>
      </p:grpSp>
      <p:grpSp>
        <p:nvGrpSpPr>
          <p:cNvPr id="21" name="Grupp 20">
            <a:extLst>
              <a:ext uri="{FF2B5EF4-FFF2-40B4-BE49-F238E27FC236}">
                <a16:creationId xmlns:a16="http://schemas.microsoft.com/office/drawing/2014/main" id="{6511F067-75EE-9C5E-75CC-9B15F9EF2752}"/>
              </a:ext>
            </a:extLst>
          </p:cNvPr>
          <p:cNvGrpSpPr/>
          <p:nvPr/>
        </p:nvGrpSpPr>
        <p:grpSpPr>
          <a:xfrm>
            <a:off x="4325465" y="4050705"/>
            <a:ext cx="3101494" cy="521924"/>
            <a:chOff x="8650" y="0"/>
            <a:chExt cx="2585487" cy="1519667"/>
          </a:xfrm>
        </p:grpSpPr>
        <p:sp>
          <p:nvSpPr>
            <p:cNvPr id="22" name="Rektangel: rundade hörn 21">
              <a:extLst>
                <a:ext uri="{FF2B5EF4-FFF2-40B4-BE49-F238E27FC236}">
                  <a16:creationId xmlns:a16="http://schemas.microsoft.com/office/drawing/2014/main" id="{D7809E6D-B7F8-C130-8071-5F2B7A83A1A7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3" name="Rektangel: rundade hörn 4">
              <a:extLst>
                <a:ext uri="{FF2B5EF4-FFF2-40B4-BE49-F238E27FC236}">
                  <a16:creationId xmlns:a16="http://schemas.microsoft.com/office/drawing/2014/main" id="{859E898A-C3BC-490B-3468-0B241CBB0F53}"/>
                </a:ext>
              </a:extLst>
            </p:cNvPr>
            <p:cNvSpPr txBox="1"/>
            <p:nvPr/>
          </p:nvSpPr>
          <p:spPr>
            <a:xfrm>
              <a:off x="53160" y="44511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dirty="0">
                  <a:solidFill>
                    <a:srgbClr val="FFFF00"/>
                  </a:solidFill>
                </a:rPr>
                <a:t>Klubb</a:t>
              </a:r>
              <a:endParaRPr lang="sv-SE" sz="2700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1" name="textruta 30">
            <a:extLst>
              <a:ext uri="{FF2B5EF4-FFF2-40B4-BE49-F238E27FC236}">
                <a16:creationId xmlns:a16="http://schemas.microsoft.com/office/drawing/2014/main" id="{FDF1A024-83AC-8DF6-E6D3-6BFF567EBD6A}"/>
              </a:ext>
            </a:extLst>
          </p:cNvPr>
          <p:cNvSpPr txBox="1"/>
          <p:nvPr/>
        </p:nvSpPr>
        <p:spPr>
          <a:xfrm>
            <a:off x="9204964" y="1655252"/>
            <a:ext cx="2275836" cy="10772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Motion till kongressen kan väckas av aktiva medlemmar, klubbar och branschorganisationer.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9DBD0129-6AFB-907C-7C8F-FEE0BBDB0647}"/>
              </a:ext>
            </a:extLst>
          </p:cNvPr>
          <p:cNvSpPr txBox="1"/>
          <p:nvPr/>
        </p:nvSpPr>
        <p:spPr>
          <a:xfrm>
            <a:off x="3534322" y="1048466"/>
            <a:ext cx="4733621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Kongress var 4:e år (200 ombud). Representantskapsmöte däremellan (50 ledamöter)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77D9358A-4EDC-06EF-4C73-C416C22FA12F}"/>
              </a:ext>
            </a:extLst>
          </p:cNvPr>
          <p:cNvSpPr txBox="1"/>
          <p:nvPr/>
        </p:nvSpPr>
        <p:spPr>
          <a:xfrm>
            <a:off x="259967" y="1918096"/>
            <a:ext cx="2874091" cy="3385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15 ledamöter (1 gång/månad)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2ED66F75-151A-C239-4D1A-47172CFC4B71}"/>
              </a:ext>
            </a:extLst>
          </p:cNvPr>
          <p:cNvSpPr txBox="1"/>
          <p:nvPr/>
        </p:nvSpPr>
        <p:spPr>
          <a:xfrm>
            <a:off x="246011" y="3115846"/>
            <a:ext cx="2921912" cy="3385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4 ledamöter (1 gång/vecka)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0F0036F1-D2AA-1835-1F2F-3B5F91A4DBD8}"/>
              </a:ext>
            </a:extLst>
          </p:cNvPr>
          <p:cNvSpPr txBox="1"/>
          <p:nvPr/>
        </p:nvSpPr>
        <p:spPr>
          <a:xfrm>
            <a:off x="4377954" y="4595489"/>
            <a:ext cx="3007085" cy="3385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Styrelse och medlemsmöte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CBF1D06C-182D-7FC1-CDE2-2B925DBD143A}"/>
              </a:ext>
            </a:extLst>
          </p:cNvPr>
          <p:cNvSpPr txBox="1"/>
          <p:nvPr/>
        </p:nvSpPr>
        <p:spPr>
          <a:xfrm>
            <a:off x="464317" y="3995324"/>
            <a:ext cx="2485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4000" b="1" kern="1200" dirty="0">
                <a:solidFill>
                  <a:schemeClr val="bg1"/>
                </a:solidFill>
              </a:rPr>
              <a:t>Så fattar vi</a:t>
            </a:r>
            <a:br>
              <a:rPr lang="sv-SE" sz="4000" b="1" kern="1200" dirty="0">
                <a:solidFill>
                  <a:schemeClr val="bg1"/>
                </a:solidFill>
              </a:rPr>
            </a:br>
            <a:r>
              <a:rPr lang="sv-SE" sz="4000" b="1" kern="1200" dirty="0">
                <a:solidFill>
                  <a:schemeClr val="bg1"/>
                </a:solidFill>
              </a:rPr>
              <a:t> beslut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F2C640D7-DC41-C3FF-ABFF-43234A65313B}"/>
              </a:ext>
            </a:extLst>
          </p:cNvPr>
          <p:cNvSpPr txBox="1"/>
          <p:nvPr/>
        </p:nvSpPr>
        <p:spPr>
          <a:xfrm>
            <a:off x="4273467" y="2923393"/>
            <a:ext cx="2995611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Styrelse och representantskap, väljer bl. a. ombud till kongressen</a:t>
            </a:r>
          </a:p>
        </p:txBody>
      </p:sp>
      <p:cxnSp>
        <p:nvCxnSpPr>
          <p:cNvPr id="43" name="Rak koppling 42">
            <a:extLst>
              <a:ext uri="{FF2B5EF4-FFF2-40B4-BE49-F238E27FC236}">
                <a16:creationId xmlns:a16="http://schemas.microsoft.com/office/drawing/2014/main" id="{E61A620A-9837-8B59-EA06-6C3CD0DE085C}"/>
              </a:ext>
            </a:extLst>
          </p:cNvPr>
          <p:cNvCxnSpPr>
            <a:stCxn id="6" idx="3"/>
            <a:endCxn id="10" idx="1"/>
          </p:cNvCxnSpPr>
          <p:nvPr/>
        </p:nvCxnSpPr>
        <p:spPr>
          <a:xfrm>
            <a:off x="8299182" y="775358"/>
            <a:ext cx="1141998" cy="60552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AA7906F5-CFD5-F949-0E50-A29B19476797}"/>
              </a:ext>
            </a:extLst>
          </p:cNvPr>
          <p:cNvCxnSpPr>
            <a:cxnSpLocks/>
          </p:cNvCxnSpPr>
          <p:nvPr/>
        </p:nvCxnSpPr>
        <p:spPr>
          <a:xfrm>
            <a:off x="1575635" y="2253224"/>
            <a:ext cx="0" cy="32489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E9FE008E-00CB-08F8-57E6-CBDC15D4FA5E}"/>
              </a:ext>
            </a:extLst>
          </p:cNvPr>
          <p:cNvCxnSpPr>
            <a:cxnSpLocks/>
          </p:cNvCxnSpPr>
          <p:nvPr/>
        </p:nvCxnSpPr>
        <p:spPr>
          <a:xfrm>
            <a:off x="5560003" y="1641847"/>
            <a:ext cx="0" cy="75240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koppling 25">
            <a:extLst>
              <a:ext uri="{FF2B5EF4-FFF2-40B4-BE49-F238E27FC236}">
                <a16:creationId xmlns:a16="http://schemas.microsoft.com/office/drawing/2014/main" id="{8999290D-9C4B-137B-8952-21D352F3E95B}"/>
              </a:ext>
            </a:extLst>
          </p:cNvPr>
          <p:cNvCxnSpPr>
            <a:cxnSpLocks/>
          </p:cNvCxnSpPr>
          <p:nvPr/>
        </p:nvCxnSpPr>
        <p:spPr>
          <a:xfrm>
            <a:off x="5592966" y="3508168"/>
            <a:ext cx="0" cy="5425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505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6085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Medlemsnära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55BEF15-CC0E-4DF0-983A-52E69ED16AB6}"/>
              </a:ext>
            </a:extLst>
          </p:cNvPr>
          <p:cNvSpPr txBox="1">
            <a:spLocks/>
          </p:cNvSpPr>
          <p:nvPr/>
        </p:nvSpPr>
        <p:spPr>
          <a:xfrm>
            <a:off x="2895282" y="2035494"/>
            <a:ext cx="7315200" cy="42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bg1"/>
                </a:solidFill>
              </a:rPr>
              <a:t>Ryggraden i Seko är de mer än 5 000 förtroendevalda, fördelade på drygt 160 klubbar, som dagligen företräder Sekos medlemmar på arbetsplatserna</a:t>
            </a:r>
          </a:p>
          <a:p>
            <a:r>
              <a:rPr lang="sv-SE" dirty="0">
                <a:solidFill>
                  <a:schemeClr val="bg1"/>
                </a:solidFill>
              </a:rPr>
              <a:t>Seko ska vara ett medlemsnära fack med förtroendevalda på så många som möjligt av de arbetsplatser vi har medlemmar</a:t>
            </a:r>
          </a:p>
          <a:p>
            <a:r>
              <a:rPr lang="sv-SE" dirty="0">
                <a:solidFill>
                  <a:schemeClr val="bg1"/>
                </a:solidFill>
              </a:rPr>
              <a:t>Seko ska driva medlemmarnas frågor </a:t>
            </a:r>
            <a:endParaRPr lang="sv-SE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573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7072DE-9F9E-484C-ACC6-11B370C5F4F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52878" y="1350522"/>
            <a:ext cx="9144000" cy="1730962"/>
          </a:xfrm>
          <a:prstGeom prst="rect">
            <a:avLst/>
          </a:prstGeom>
        </p:spPr>
        <p:txBody>
          <a:bodyPr/>
          <a:lstStyle/>
          <a:p>
            <a:r>
              <a:rPr lang="sv-SE" sz="4400" b="1" spc="-45" dirty="0">
                <a:solidFill>
                  <a:schemeClr val="bg1"/>
                </a:solidFill>
                <a:latin typeface="+mn-lt"/>
              </a:rPr>
              <a:t>Seko</a:t>
            </a:r>
            <a:r>
              <a:rPr lang="sv-SE" sz="4400" b="1" spc="-30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4400" b="1" spc="-40" dirty="0">
                <a:solidFill>
                  <a:schemeClr val="bg1"/>
                </a:solidFill>
                <a:latin typeface="+mn-lt"/>
              </a:rPr>
              <a:t>är LOs femte största förbund och organiserar anställda</a:t>
            </a:r>
            <a:r>
              <a:rPr lang="sv-SE" sz="4400" b="1" spc="-50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4400" b="1" spc="-835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4400" b="1" spc="-45" dirty="0">
                <a:solidFill>
                  <a:schemeClr val="bg1"/>
                </a:solidFill>
                <a:latin typeface="+mn-lt"/>
              </a:rPr>
              <a:t>inom</a:t>
            </a:r>
            <a:r>
              <a:rPr lang="sv-SE" sz="4400" b="1" spc="-25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4400" b="1" spc="-60" dirty="0">
                <a:solidFill>
                  <a:schemeClr val="bg1"/>
                </a:solidFill>
                <a:latin typeface="+mn-lt"/>
              </a:rPr>
              <a:t>nio</a:t>
            </a:r>
            <a:r>
              <a:rPr lang="sv-SE" sz="4400" b="1" spc="-25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4400" b="1" spc="-75" dirty="0">
                <a:solidFill>
                  <a:schemeClr val="bg1"/>
                </a:solidFill>
                <a:latin typeface="+mn-lt"/>
              </a:rPr>
              <a:t>olika</a:t>
            </a:r>
            <a:r>
              <a:rPr lang="sv-SE" sz="4400" b="1" spc="-25" dirty="0">
                <a:solidFill>
                  <a:schemeClr val="bg1"/>
                </a:solidFill>
                <a:latin typeface="+mn-lt"/>
              </a:rPr>
              <a:t> </a:t>
            </a:r>
            <a:r>
              <a:rPr lang="sv-SE" sz="4400" b="1" spc="-75" dirty="0">
                <a:solidFill>
                  <a:schemeClr val="bg1"/>
                </a:solidFill>
                <a:latin typeface="+mn-lt"/>
              </a:rPr>
              <a:t>branscher</a:t>
            </a:r>
            <a:endParaRPr lang="sv-S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A358483-0841-4E3C-8036-ADA9EA5E6B7D}"/>
              </a:ext>
            </a:extLst>
          </p:cNvPr>
          <p:cNvSpPr txBox="1"/>
          <p:nvPr/>
        </p:nvSpPr>
        <p:spPr>
          <a:xfrm>
            <a:off x="1968500" y="3582085"/>
            <a:ext cx="9251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z="2000" b="1" spc="-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spc="-3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spc="-3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Försvar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spc="-2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spc="-5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Sjöfolk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sv-SE" sz="2000" b="1" spc="36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spc="-7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spc="-6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Trafik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spc="-4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Vård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sv-SE" sz="2000" b="1" spc="35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000" b="1" spc="-4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Väg</a:t>
            </a:r>
            <a:r>
              <a:rPr lang="sv-SE" sz="2000" b="1" spc="-25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och ban</a:t>
            </a:r>
            <a:endParaRPr lang="sv-SE"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1E7E4205-422A-CEDB-0BB6-9A59D3E004A3}"/>
              </a:ext>
            </a:extLst>
          </p:cNvPr>
          <p:cNvSpPr txBox="1">
            <a:spLocks/>
          </p:cNvSpPr>
          <p:nvPr/>
        </p:nvSpPr>
        <p:spPr>
          <a:xfrm>
            <a:off x="1881758" y="4472111"/>
            <a:ext cx="9144000" cy="914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b="1" i="1" spc="-45" dirty="0">
                <a:solidFill>
                  <a:schemeClr val="bg1"/>
                </a:solidFill>
                <a:latin typeface="+mn-lt"/>
              </a:rPr>
              <a:t>Sekos kongress 2025 beslutade om en ny branschindelning senast </a:t>
            </a:r>
            <a:br>
              <a:rPr lang="sv-SE" sz="2400" b="1" i="1" spc="-45" dirty="0">
                <a:solidFill>
                  <a:schemeClr val="bg1"/>
                </a:solidFill>
                <a:latin typeface="+mn-lt"/>
              </a:rPr>
            </a:br>
            <a:r>
              <a:rPr lang="sv-SE" sz="2400" b="1" i="1" spc="-45" dirty="0">
                <a:solidFill>
                  <a:schemeClr val="bg1"/>
                </a:solidFill>
                <a:latin typeface="+mn-lt"/>
              </a:rPr>
              <a:t>1 juli 2027. Fram tills dess gäller ovanstående.</a:t>
            </a:r>
            <a:endParaRPr lang="sv-SE" sz="2400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8611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6085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Följ Seko!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55BEF15-CC0E-4DF0-983A-52E69ED16AB6}"/>
              </a:ext>
            </a:extLst>
          </p:cNvPr>
          <p:cNvSpPr txBox="1">
            <a:spLocks/>
          </p:cNvSpPr>
          <p:nvPr/>
        </p:nvSpPr>
        <p:spPr>
          <a:xfrm>
            <a:off x="2895282" y="2035494"/>
            <a:ext cx="7315200" cy="42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Hemsida:</a:t>
            </a: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Seko.se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Sociala medier:</a:t>
            </a: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facebook.com/</a:t>
            </a:r>
            <a:r>
              <a:rPr lang="sv-SE" dirty="0" err="1">
                <a:solidFill>
                  <a:srgbClr val="FFFF00"/>
                </a:solidFill>
              </a:rPr>
              <a:t>sekofacket</a:t>
            </a:r>
            <a:endParaRPr lang="sv-SE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instagram.com/</a:t>
            </a:r>
            <a:r>
              <a:rPr lang="sv-SE" dirty="0" err="1">
                <a:solidFill>
                  <a:srgbClr val="FFFF00"/>
                </a:solidFill>
              </a:rPr>
              <a:t>sekofacket</a:t>
            </a:r>
            <a:endParaRPr lang="sv-SE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tiktok.com/@sekofacket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A8F1F5D-9920-42D1-837A-12A94ED23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15" y="2382086"/>
            <a:ext cx="3755293" cy="281538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6F6A1F7-6C1B-438C-A46F-7D016AEB8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0260"/>
            <a:ext cx="1913021" cy="191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91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6085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Engagemang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55BEF15-CC0E-4DF0-983A-52E69ED16AB6}"/>
              </a:ext>
            </a:extLst>
          </p:cNvPr>
          <p:cNvSpPr txBox="1">
            <a:spLocks/>
          </p:cNvSpPr>
          <p:nvPr/>
        </p:nvSpPr>
        <p:spPr>
          <a:xfrm>
            <a:off x="2895282" y="2035494"/>
            <a:ext cx="7315200" cy="42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Information om bland annat utbildningar för förtroendevalda:</a:t>
            </a: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Seko.se/</a:t>
            </a:r>
            <a:r>
              <a:rPr lang="sv-SE" dirty="0" err="1">
                <a:solidFill>
                  <a:srgbClr val="FFFF00"/>
                </a:solidFill>
              </a:rPr>
              <a:t>fortroendevalda</a:t>
            </a:r>
            <a:endParaRPr lang="sv-SE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Utbildning för medlemmar:</a:t>
            </a: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Seko.se/intro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Beställ och sprid material:</a:t>
            </a: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Seko.se/trycksaker</a:t>
            </a:r>
          </a:p>
          <a:p>
            <a:pPr marL="285750" indent="-285750"/>
            <a:endParaRPr lang="sv-SE" dirty="0"/>
          </a:p>
          <a:p>
            <a:pPr marL="285750" indent="-285750"/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0235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6085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Kontakt Seko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355BEF15-CC0E-4DF0-983A-52E69ED16AB6}"/>
              </a:ext>
            </a:extLst>
          </p:cNvPr>
          <p:cNvSpPr txBox="1">
            <a:spLocks/>
          </p:cNvSpPr>
          <p:nvPr/>
        </p:nvSpPr>
        <p:spPr>
          <a:xfrm>
            <a:off x="2895282" y="2035494"/>
            <a:ext cx="7315200" cy="4278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Adress:</a:t>
            </a: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Seko, Service- och kommunikationsfacket</a:t>
            </a:r>
            <a:br>
              <a:rPr lang="sv-SE" dirty="0">
                <a:solidFill>
                  <a:srgbClr val="FFFF00"/>
                </a:solidFill>
              </a:rPr>
            </a:br>
            <a:r>
              <a:rPr lang="sv-SE" dirty="0">
                <a:solidFill>
                  <a:srgbClr val="FFFF00"/>
                </a:solidFill>
              </a:rPr>
              <a:t>Box 1105</a:t>
            </a:r>
            <a:br>
              <a:rPr lang="sv-SE" dirty="0">
                <a:solidFill>
                  <a:srgbClr val="FFFF00"/>
                </a:solidFill>
              </a:rPr>
            </a:br>
            <a:r>
              <a:rPr lang="sv-SE" dirty="0">
                <a:solidFill>
                  <a:srgbClr val="FFFF00"/>
                </a:solidFill>
              </a:rPr>
              <a:t>111 81 Stockholm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Telefon, medlemsservice, Seko Direkt: </a:t>
            </a: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0770-457 900</a:t>
            </a:r>
          </a:p>
          <a:p>
            <a:pPr marL="0" indent="0">
              <a:buNone/>
            </a:pPr>
            <a:r>
              <a:rPr lang="sv-SE" dirty="0">
                <a:solidFill>
                  <a:schemeClr val="bg1"/>
                </a:solidFill>
              </a:rPr>
              <a:t>Mail, medlemsservice, Seko Direkt:</a:t>
            </a:r>
          </a:p>
          <a:p>
            <a:pPr marL="0" indent="0">
              <a:buNone/>
            </a:pPr>
            <a:r>
              <a:rPr lang="sv-SE" dirty="0">
                <a:solidFill>
                  <a:srgbClr val="FFFF00"/>
                </a:solidFill>
              </a:rPr>
              <a:t>sekodirekt@seko.se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2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844550" y="1651000"/>
            <a:ext cx="165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Civil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57FB9C8-706D-4BF5-B515-B8C257C5928E}"/>
              </a:ext>
            </a:extLst>
          </p:cNvPr>
          <p:cNvSpPr txBox="1"/>
          <p:nvPr/>
        </p:nvSpPr>
        <p:spPr>
          <a:xfrm>
            <a:off x="603250" y="2520950"/>
            <a:ext cx="3333750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66700">
              <a:spcBef>
                <a:spcPts val="219"/>
              </a:spcBef>
              <a:buFontTx/>
              <a:buChar char="•"/>
              <a:tabLst>
                <a:tab pos="278765" algn="l"/>
                <a:tab pos="279400" algn="l"/>
              </a:tabLst>
            </a:pP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Statliga myndigheter, t ex Polisen, Skatteverke</a:t>
            </a:r>
            <a:r>
              <a:rPr lang="sv-SE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t, Försäkringskassan m </a:t>
            </a:r>
            <a:r>
              <a:rPr lang="sv-SE" spc="-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</a:t>
            </a:r>
            <a:endParaRPr lang="sv-SE" spc="-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spcBef>
                <a:spcPts val="219"/>
              </a:spcBef>
              <a:buFontTx/>
              <a:buChar char="•"/>
              <a:tabLst>
                <a:tab pos="278765" algn="l"/>
                <a:tab pos="279400" algn="l"/>
              </a:tabLst>
            </a:pPr>
            <a:r>
              <a:rPr lang="sv-SE" sz="18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Högskolor,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universitet,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muséer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Lernia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Akademiska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hus m </a:t>
            </a:r>
            <a:r>
              <a:rPr lang="sv-SE" sz="1800" spc="-1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D23D1A9-B8FA-49E6-800A-F7C20D2AAC7E}"/>
              </a:ext>
            </a:extLst>
          </p:cNvPr>
          <p:cNvSpPr txBox="1"/>
          <p:nvPr/>
        </p:nvSpPr>
        <p:spPr>
          <a:xfrm>
            <a:off x="4670425" y="1651000"/>
            <a:ext cx="165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Energi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C63A01E-F3F4-4F59-AB9F-E96DD85B0723}"/>
              </a:ext>
            </a:extLst>
          </p:cNvPr>
          <p:cNvSpPr txBox="1"/>
          <p:nvPr/>
        </p:nvSpPr>
        <p:spPr>
          <a:xfrm>
            <a:off x="4429125" y="2520950"/>
            <a:ext cx="3333750" cy="152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219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Värme-</a:t>
            </a: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</a:t>
            </a: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lproduktion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Eldistribution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Tekniker,</a:t>
            </a:r>
            <a:r>
              <a:rPr lang="sv-SE" sz="18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montörer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marR="5080" indent="-266700">
              <a:lnSpc>
                <a:spcPct val="107100"/>
              </a:lnSpc>
              <a:buChar char="•"/>
              <a:tabLst>
                <a:tab pos="278765" algn="l"/>
                <a:tab pos="279400" algn="l"/>
              </a:tabLst>
            </a:pP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Vattenkraft, kärnkraft,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Vattenfall, </a:t>
            </a:r>
            <a:r>
              <a:rPr lang="sv-SE" sz="1800" spc="-3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E-On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mfl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D675695-E9CA-40E3-B645-A91694A2F6C5}"/>
              </a:ext>
            </a:extLst>
          </p:cNvPr>
          <p:cNvSpPr txBox="1"/>
          <p:nvPr/>
        </p:nvSpPr>
        <p:spPr>
          <a:xfrm>
            <a:off x="8591550" y="16510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Försvar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7FD742B-F5CA-4192-9045-48B5A66E730E}"/>
              </a:ext>
            </a:extLst>
          </p:cNvPr>
          <p:cNvSpPr txBox="1"/>
          <p:nvPr/>
        </p:nvSpPr>
        <p:spPr>
          <a:xfrm>
            <a:off x="8350250" y="2520950"/>
            <a:ext cx="333375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219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Förråd,</a:t>
            </a:r>
            <a:r>
              <a:rPr lang="sv-SE" sz="1800" spc="-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kök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Verkstäder,</a:t>
            </a:r>
            <a:r>
              <a:rPr lang="sv-SE" sz="1800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soldater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Saab</a:t>
            </a: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73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844550" y="1651000"/>
            <a:ext cx="165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Post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57FB9C8-706D-4BF5-B515-B8C257C5928E}"/>
              </a:ext>
            </a:extLst>
          </p:cNvPr>
          <p:cNvSpPr txBox="1"/>
          <p:nvPr/>
        </p:nvSpPr>
        <p:spPr>
          <a:xfrm>
            <a:off x="603250" y="2520950"/>
            <a:ext cx="333375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219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revbäring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erminal,</a:t>
            </a:r>
            <a:r>
              <a:rPr lang="sv-SE" sz="1800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logistik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Kundtjänst,</a:t>
            </a:r>
            <a:r>
              <a:rPr lang="sv-SE" sz="18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försäljning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1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Postnord</a:t>
            </a:r>
            <a:r>
              <a:rPr lang="sv-SE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Citymail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D23D1A9-B8FA-49E6-800A-F7C20D2AAC7E}"/>
              </a:ext>
            </a:extLst>
          </p:cNvPr>
          <p:cNvSpPr txBox="1"/>
          <p:nvPr/>
        </p:nvSpPr>
        <p:spPr>
          <a:xfrm>
            <a:off x="4670425" y="1651000"/>
            <a:ext cx="165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Sjöfolk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C63A01E-F3F4-4F59-AB9F-E96DD85B0723}"/>
              </a:ext>
            </a:extLst>
          </p:cNvPr>
          <p:cNvSpPr txBox="1"/>
          <p:nvPr/>
        </p:nvSpPr>
        <p:spPr>
          <a:xfrm>
            <a:off x="4429125" y="2520950"/>
            <a:ext cx="3333750" cy="152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219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Matroser,</a:t>
            </a:r>
            <a:r>
              <a:rPr lang="sv-SE" sz="1800" spc="-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motormän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Servitörer,</a:t>
            </a:r>
            <a:r>
              <a:rPr lang="sv-SE" sz="18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ekonomibiträden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Kockar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marR="5080" indent="-266700">
              <a:lnSpc>
                <a:spcPct val="107100"/>
              </a:lnSpc>
              <a:buChar char="•"/>
              <a:tabLst>
                <a:tab pos="278765" algn="l"/>
                <a:tab pos="279400" algn="l"/>
              </a:tabLst>
            </a:pP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Stena Line,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Silja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Line,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Wallenius, </a:t>
            </a:r>
            <a:r>
              <a:rPr lang="sv-SE" sz="1800" spc="-3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Scandlines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mfl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D675695-E9CA-40E3-B645-A91694A2F6C5}"/>
              </a:ext>
            </a:extLst>
          </p:cNvPr>
          <p:cNvSpPr txBox="1"/>
          <p:nvPr/>
        </p:nvSpPr>
        <p:spPr>
          <a:xfrm>
            <a:off x="8591550" y="16510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Tele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7FD742B-F5CA-4192-9045-48B5A66E730E}"/>
              </a:ext>
            </a:extLst>
          </p:cNvPr>
          <p:cNvSpPr txBox="1"/>
          <p:nvPr/>
        </p:nvSpPr>
        <p:spPr>
          <a:xfrm>
            <a:off x="8350250" y="2520950"/>
            <a:ext cx="333375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219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Installation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och</a:t>
            </a:r>
            <a:r>
              <a:rPr lang="sv-SE" sz="18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Callcenter,</a:t>
            </a:r>
            <a:r>
              <a:rPr lang="sv-SE" sz="18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kundtjänst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marR="127635" indent="-266700">
              <a:lnSpc>
                <a:spcPct val="107100"/>
              </a:lnSpc>
              <a:buChar char="•"/>
              <a:tabLst>
                <a:tab pos="278765" algn="l"/>
                <a:tab pos="279400" algn="l"/>
              </a:tabLst>
            </a:pPr>
            <a:r>
              <a:rPr lang="sv-SE" sz="1800" spc="-1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sv-SE" sz="1800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sv-SE" sz="18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sv-SE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1800" spc="-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Eltel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Tele2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5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844550" y="1651000"/>
            <a:ext cx="165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Trafik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57FB9C8-706D-4BF5-B515-B8C257C5928E}"/>
              </a:ext>
            </a:extLst>
          </p:cNvPr>
          <p:cNvSpPr txBox="1"/>
          <p:nvPr/>
        </p:nvSpPr>
        <p:spPr>
          <a:xfrm>
            <a:off x="603250" y="2520950"/>
            <a:ext cx="3333750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219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Lokförare,</a:t>
            </a:r>
            <a:r>
              <a:rPr lang="sv-SE" sz="18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tågvärdar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Underhållspersonal,</a:t>
            </a:r>
            <a:r>
              <a:rPr lang="sv-SE" sz="1800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lokalvård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Kundtjänst 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service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SJ,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Cargo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v-SE" sz="1800" spc="-3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Arriva</a:t>
            </a: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MTR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mf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D23D1A9-B8FA-49E6-800A-F7C20D2AAC7E}"/>
              </a:ext>
            </a:extLst>
          </p:cNvPr>
          <p:cNvSpPr txBox="1"/>
          <p:nvPr/>
        </p:nvSpPr>
        <p:spPr>
          <a:xfrm>
            <a:off x="4670425" y="1651000"/>
            <a:ext cx="165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Vård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C63A01E-F3F4-4F59-AB9F-E96DD85B0723}"/>
              </a:ext>
            </a:extLst>
          </p:cNvPr>
          <p:cNvSpPr txBox="1"/>
          <p:nvPr/>
        </p:nvSpPr>
        <p:spPr>
          <a:xfrm>
            <a:off x="4429125" y="2520950"/>
            <a:ext cx="333375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Häkten, </a:t>
            </a:r>
            <a:r>
              <a:rPr lang="sv-SE" sz="18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anstalter,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frivård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Rättspsyk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ungdomsvård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Transporttjänst</a:t>
            </a:r>
          </a:p>
          <a:p>
            <a:pPr marL="279400" indent="-266700">
              <a:spcBef>
                <a:spcPts val="120"/>
              </a:spcBef>
              <a:buFontTx/>
              <a:buChar char="•"/>
              <a:tabLst>
                <a:tab pos="278765" algn="l"/>
                <a:tab pos="279400" algn="l"/>
              </a:tabLst>
            </a:pP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Kriminalvården,</a:t>
            </a:r>
            <a:r>
              <a:rPr lang="sv-SE" sz="18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3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D675695-E9CA-40E3-B645-A91694A2F6C5}"/>
              </a:ext>
            </a:extLst>
          </p:cNvPr>
          <p:cNvSpPr txBox="1"/>
          <p:nvPr/>
        </p:nvSpPr>
        <p:spPr>
          <a:xfrm>
            <a:off x="8591550" y="1651000"/>
            <a:ext cx="290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Väg och ban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7FD742B-F5CA-4192-9045-48B5A66E730E}"/>
              </a:ext>
            </a:extLst>
          </p:cNvPr>
          <p:cNvSpPr txBox="1"/>
          <p:nvPr/>
        </p:nvSpPr>
        <p:spPr>
          <a:xfrm>
            <a:off x="8350250" y="2520950"/>
            <a:ext cx="3333750" cy="152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219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Väg-</a:t>
            </a:r>
            <a:r>
              <a:rPr lang="sv-SE" sz="18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</a:t>
            </a:r>
            <a:r>
              <a:rPr lang="sv-SE" sz="18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järnvägar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Bygga,</a:t>
            </a:r>
            <a:r>
              <a:rPr lang="sv-SE" sz="1800" spc="-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underhålla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indent="-266700">
              <a:lnSpc>
                <a:spcPct val="100000"/>
              </a:lnSpc>
              <a:spcBef>
                <a:spcPts val="120"/>
              </a:spcBef>
              <a:buChar char="•"/>
              <a:tabLst>
                <a:tab pos="278765" algn="l"/>
                <a:tab pos="279400" algn="l"/>
              </a:tabLst>
            </a:pPr>
            <a:r>
              <a:rPr lang="sv-SE" sz="18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Maskinförare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9400" marR="5080" indent="-266700">
              <a:lnSpc>
                <a:spcPct val="107100"/>
              </a:lnSpc>
              <a:buChar char="•"/>
              <a:tabLst>
                <a:tab pos="278765" algn="l"/>
                <a:tab pos="279400" algn="l"/>
              </a:tabLst>
            </a:pPr>
            <a:r>
              <a:rPr lang="sv-SE" sz="18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Skanska, Peab, Infranord, </a:t>
            </a:r>
            <a:r>
              <a:rPr lang="sv-SE" sz="1800" spc="-3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NCC </a:t>
            </a:r>
            <a:r>
              <a:rPr lang="sv-SE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sv-SE" sz="18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spc="-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</a:t>
            </a:r>
            <a:endParaRPr lang="sv-S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9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3936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Sekos uppgifter 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E4EBFFF5-6B0A-4967-B694-EA3BBBC42D40}"/>
              </a:ext>
            </a:extLst>
          </p:cNvPr>
          <p:cNvSpPr txBox="1"/>
          <p:nvPr/>
        </p:nvSpPr>
        <p:spPr>
          <a:xfrm>
            <a:off x="2984733" y="1794838"/>
            <a:ext cx="6401435" cy="31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333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Sekos stadgar §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Tillvarata medlemmarnas fackliga intressen genom att träffa och upprätthålla kollektivavtal och andra överenskommelser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Verka för att anställda inom organisationsområdet blir medlemmar i förbundet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Gagna en samhällsutveckling med ökad jämlikhet på grundval av politisk, social, kulturell och ekonomisk demokrati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Lämna rättshjälp och ekonomisk ersättning vid arbetskonflikt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Tillhandahålla medlemmarna arbetslöshetsförsäkring genom arbetslöshetskassan</a:t>
            </a:r>
          </a:p>
        </p:txBody>
      </p:sp>
    </p:spTree>
    <p:extLst>
      <p:ext uri="{BB962C8B-B14F-4D97-AF65-F5344CB8AC3E}">
        <p14:creationId xmlns:p14="http://schemas.microsoft.com/office/powerpoint/2010/main" val="17965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3936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Sekos historia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E4EBFFF5-6B0A-4967-B694-EA3BBBC42D40}"/>
              </a:ext>
            </a:extLst>
          </p:cNvPr>
          <p:cNvSpPr txBox="1"/>
          <p:nvPr/>
        </p:nvSpPr>
        <p:spPr>
          <a:xfrm>
            <a:off x="2984733" y="1794838"/>
            <a:ext cx="6401435" cy="37984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0765" algn="l"/>
              </a:tabLst>
            </a:pPr>
            <a:r>
              <a:rPr sz="1800" spc="-45" dirty="0">
                <a:solidFill>
                  <a:srgbClr val="FFFF00"/>
                </a:solidFill>
                <a:latin typeface="ClanPro-Medium"/>
                <a:cs typeface="ClanPro-Medium"/>
              </a:rPr>
              <a:t>1970</a:t>
            </a:r>
            <a:r>
              <a:rPr sz="1800" spc="-45" dirty="0">
                <a:solidFill>
                  <a:srgbClr val="FFFFFF"/>
                </a:solidFill>
                <a:latin typeface="ClanPro-Medium"/>
                <a:cs typeface="ClanPro-Medium"/>
              </a:rPr>
              <a:t>	</a:t>
            </a:r>
            <a:r>
              <a:rPr sz="2000" b="1" spc="-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SF,</a:t>
            </a:r>
            <a:r>
              <a:rPr sz="20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Statsanställdas</a:t>
            </a:r>
            <a:r>
              <a:rPr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Förbund,</a:t>
            </a:r>
            <a:r>
              <a:rPr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bildas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40765" marR="5080">
              <a:lnSpc>
                <a:spcPct val="100000"/>
              </a:lnSpc>
              <a:spcBef>
                <a:spcPts val="969"/>
              </a:spcBef>
            </a:pP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Svenska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Postförbundet,</a:t>
            </a:r>
            <a:r>
              <a:rPr sz="1400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Svenska</a:t>
            </a:r>
            <a:r>
              <a:rPr sz="1400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Järnvägsmannaförbundet,</a:t>
            </a:r>
            <a:r>
              <a:rPr sz="1400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Svenska </a:t>
            </a:r>
            <a:r>
              <a:rPr sz="14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Teleförbundet,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Svenska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Vårdpersonalförbundet,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Svenska </a:t>
            </a:r>
            <a:r>
              <a:rPr sz="14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Vägarbetareförbundet,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Försvarsverkens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civila</a:t>
            </a:r>
            <a:r>
              <a:rPr sz="1400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personalförbund, </a:t>
            </a:r>
            <a:r>
              <a:rPr sz="1400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Civilförvaltningens</a:t>
            </a:r>
            <a:r>
              <a:rPr sz="14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personalförbund,</a:t>
            </a:r>
            <a:r>
              <a:rPr sz="1400" spc="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Kraftverkens</a:t>
            </a:r>
            <a:r>
              <a:rPr sz="14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personalförbund</a:t>
            </a:r>
            <a:r>
              <a:rPr sz="1400" spc="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 </a:t>
            </a:r>
            <a:r>
              <a:rPr sz="1400" spc="-3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delar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Elektrikerförbundet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bildar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tillsammans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SF.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ClanPro-Medium"/>
              <a:cs typeface="ClanPro-Medium"/>
            </a:endParaRPr>
          </a:p>
          <a:p>
            <a:pPr marL="1040765" marR="6985" indent="-1028700">
              <a:lnSpc>
                <a:spcPct val="100000"/>
              </a:lnSpc>
              <a:tabLst>
                <a:tab pos="1040765" algn="l"/>
              </a:tabLst>
            </a:pPr>
            <a:r>
              <a:rPr sz="1800" spc="-40" dirty="0">
                <a:solidFill>
                  <a:srgbClr val="FFFF00"/>
                </a:solidFill>
                <a:latin typeface="ClanPro-Medium"/>
                <a:cs typeface="ClanPro-Medium"/>
              </a:rPr>
              <a:t>1995</a:t>
            </a:r>
            <a:r>
              <a:rPr sz="1800" spc="-40" dirty="0">
                <a:solidFill>
                  <a:srgbClr val="FFFFFF"/>
                </a:solidFill>
                <a:latin typeface="ClanPro-Medium"/>
                <a:cs typeface="ClanPro-Medium"/>
              </a:rPr>
              <a:t>	</a:t>
            </a:r>
            <a:r>
              <a:rPr sz="2000" b="1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SF</a:t>
            </a:r>
            <a:r>
              <a:rPr sz="20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byter</a:t>
            </a:r>
            <a:r>
              <a:rPr sz="20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namn</a:t>
            </a:r>
            <a:r>
              <a:rPr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till</a:t>
            </a:r>
            <a:r>
              <a:rPr sz="20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SEKO</a:t>
            </a:r>
            <a:r>
              <a:rPr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sz="20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Facket</a:t>
            </a:r>
            <a:r>
              <a:rPr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</a:t>
            </a:r>
            <a:r>
              <a:rPr sz="20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 </a:t>
            </a:r>
            <a:r>
              <a:rPr sz="2000" b="1" spc="-49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Kommunikation,</a:t>
            </a:r>
            <a:r>
              <a:rPr sz="2000" b="1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</a:t>
            </a:r>
            <a:r>
              <a:rPr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omorganiseras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711835">
              <a:lnSpc>
                <a:spcPts val="4560"/>
              </a:lnSpc>
              <a:spcBef>
                <a:spcPts val="315"/>
              </a:spcBef>
              <a:tabLst>
                <a:tab pos="1040765" algn="l"/>
              </a:tabLst>
            </a:pPr>
            <a:r>
              <a:rPr sz="1800" spc="-30" dirty="0">
                <a:solidFill>
                  <a:srgbClr val="FFFF00"/>
                </a:solidFill>
                <a:latin typeface="ClanPro-Medium"/>
                <a:cs typeface="ClanPro-Medium"/>
              </a:rPr>
              <a:t>1996</a:t>
            </a:r>
            <a:r>
              <a:rPr sz="1800" spc="-30" dirty="0">
                <a:solidFill>
                  <a:srgbClr val="FFFFFF"/>
                </a:solidFill>
                <a:latin typeface="ClanPro-Medium"/>
                <a:cs typeface="ClanPro-Medium"/>
              </a:rPr>
              <a:t>	</a:t>
            </a:r>
            <a:r>
              <a:rPr sz="2000" b="1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Seko</a:t>
            </a:r>
            <a:r>
              <a:rPr sz="2000" b="1" spc="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och</a:t>
            </a:r>
            <a:r>
              <a:rPr sz="2000" b="1" spc="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25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Sjöfolksförbundet</a:t>
            </a:r>
            <a:r>
              <a:rPr sz="2000" b="1" spc="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1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går</a:t>
            </a:r>
            <a:r>
              <a:rPr lang="sv-SE" sz="2000" b="1" spc="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2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ihop</a:t>
            </a:r>
            <a:r>
              <a:rPr sz="2000" b="1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v-SE" sz="2000" b="1" spc="-2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711835">
              <a:lnSpc>
                <a:spcPts val="4560"/>
              </a:lnSpc>
              <a:spcBef>
                <a:spcPts val="315"/>
              </a:spcBef>
              <a:tabLst>
                <a:tab pos="1040765" algn="l"/>
              </a:tabLst>
            </a:pPr>
            <a:r>
              <a:rPr lang="sv-SE" spc="-20" dirty="0">
                <a:solidFill>
                  <a:srgbClr val="FFFF00"/>
                </a:solidFill>
                <a:latin typeface="ClanPro-Medium"/>
                <a:cs typeface="ClanPro-Medium"/>
              </a:rPr>
              <a:t>2009</a:t>
            </a:r>
            <a:r>
              <a:rPr lang="sv-SE" spc="-20" dirty="0">
                <a:solidFill>
                  <a:srgbClr val="FFFFFF"/>
                </a:solidFill>
                <a:latin typeface="ClanPro-Medium"/>
                <a:cs typeface="ClanPro-Medium"/>
              </a:rPr>
              <a:t>	</a:t>
            </a:r>
            <a:r>
              <a:rPr sz="2000" b="1" spc="-25" dirty="0" err="1">
                <a:solidFill>
                  <a:srgbClr val="FFFFFF"/>
                </a:solidFill>
                <a:cs typeface="ClanPro-Medium"/>
              </a:rPr>
              <a:t>Samverkansavtal</a:t>
            </a:r>
            <a:r>
              <a:rPr sz="2000" b="1" spc="-10" dirty="0">
                <a:solidFill>
                  <a:srgbClr val="FFFFFF"/>
                </a:solidFill>
                <a:cs typeface="ClanPro-Medium"/>
              </a:rPr>
              <a:t> med</a:t>
            </a:r>
            <a:r>
              <a:rPr sz="2000" b="1" spc="-5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2000" b="1" dirty="0">
                <a:solidFill>
                  <a:srgbClr val="FFFFFF"/>
                </a:solidFill>
                <a:cs typeface="ClanPro-Medium"/>
              </a:rPr>
              <a:t>6F</a:t>
            </a:r>
            <a:r>
              <a:rPr sz="2000" b="1" spc="-5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2000" b="1" dirty="0">
                <a:solidFill>
                  <a:srgbClr val="FFFFFF"/>
                </a:solidFill>
                <a:cs typeface="ClanPro-Medium"/>
              </a:rPr>
              <a:t>–</a:t>
            </a:r>
            <a:r>
              <a:rPr sz="2000" b="1" spc="-10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2000" b="1" spc="-15" dirty="0">
                <a:solidFill>
                  <a:srgbClr val="FFFFFF"/>
                </a:solidFill>
                <a:cs typeface="ClanPro-Medium"/>
              </a:rPr>
              <a:t>fackförbund</a:t>
            </a:r>
            <a:r>
              <a:rPr sz="2000" b="1" spc="-5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2000" b="1" dirty="0">
                <a:solidFill>
                  <a:srgbClr val="FFFFFF"/>
                </a:solidFill>
                <a:cs typeface="ClanPro-Medium"/>
              </a:rPr>
              <a:t>i</a:t>
            </a:r>
            <a:endParaRPr sz="2000" b="1" dirty="0">
              <a:cs typeface="ClanPro-Medium"/>
            </a:endParaRPr>
          </a:p>
          <a:p>
            <a:pPr marL="1040765">
              <a:lnSpc>
                <a:spcPts val="1610"/>
              </a:lnSpc>
            </a:pPr>
            <a:r>
              <a:rPr sz="2000" b="1" spc="-25" dirty="0" err="1">
                <a:solidFill>
                  <a:srgbClr val="FFFFFF"/>
                </a:solidFill>
                <a:cs typeface="ClanPro-Medium"/>
              </a:rPr>
              <a:t>samverkan</a:t>
            </a:r>
            <a:endParaRPr sz="2000" b="1" dirty="0">
              <a:cs typeface="ClanPro-Medium"/>
            </a:endParaRPr>
          </a:p>
        </p:txBody>
      </p:sp>
    </p:spTree>
    <p:extLst>
      <p:ext uri="{BB962C8B-B14F-4D97-AF65-F5344CB8AC3E}">
        <p14:creationId xmlns:p14="http://schemas.microsoft.com/office/powerpoint/2010/main" val="1148854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1" y="855869"/>
            <a:ext cx="5165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Sekos resa i korthet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04EBF05-7B6B-4826-8C4D-EF50347C6C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92748"/>
              </p:ext>
            </p:extLst>
          </p:nvPr>
        </p:nvGraphicFramePr>
        <p:xfrm>
          <a:off x="1363259" y="2490859"/>
          <a:ext cx="9842152" cy="1519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82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7A091AF-2B87-41DB-B9EA-A3E1A6DDBC9A}"/>
              </a:ext>
            </a:extLst>
          </p:cNvPr>
          <p:cNvSpPr txBox="1"/>
          <p:nvPr/>
        </p:nvSpPr>
        <p:spPr>
          <a:xfrm>
            <a:off x="2895282" y="855869"/>
            <a:ext cx="5175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Sekos olika avtal</a:t>
            </a: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8FAE452A-1CC4-4634-810B-6139EA169383}"/>
              </a:ext>
            </a:extLst>
          </p:cNvPr>
          <p:cNvSpPr txBox="1"/>
          <p:nvPr/>
        </p:nvSpPr>
        <p:spPr>
          <a:xfrm>
            <a:off x="5887304" y="2170386"/>
            <a:ext cx="5622907" cy="532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00"/>
                </a:solidFill>
                <a:latin typeface="ClanPro-Medium"/>
                <a:cs typeface="ClanPro-Medium"/>
              </a:rPr>
              <a:t>Avtal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ClanPro-Medium"/>
                <a:cs typeface="ClanPro-Medium"/>
              </a:rPr>
              <a:t>som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tecknas</a:t>
            </a:r>
            <a:r>
              <a:rPr sz="1400" spc="5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ClanPro-Medium"/>
                <a:cs typeface="ClanPro-Medium"/>
              </a:rPr>
              <a:t>med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motpart</a:t>
            </a:r>
            <a:r>
              <a:rPr sz="1400" spc="5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för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5" dirty="0">
                <a:solidFill>
                  <a:srgbClr val="FFFF00"/>
                </a:solidFill>
                <a:latin typeface="ClanPro-Medium"/>
                <a:cs typeface="ClanPro-Medium"/>
              </a:rPr>
              <a:t>branschen</a:t>
            </a:r>
            <a:r>
              <a:rPr sz="1400" spc="5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och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5" dirty="0">
                <a:solidFill>
                  <a:srgbClr val="FFFF00"/>
                </a:solidFill>
                <a:latin typeface="ClanPro-Medium"/>
                <a:cs typeface="ClanPro-Medium"/>
              </a:rPr>
              <a:t>reglerar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bl</a:t>
            </a:r>
            <a:r>
              <a:rPr sz="1400" spc="5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a </a:t>
            </a:r>
            <a:r>
              <a:rPr sz="1400" spc="-20" dirty="0" err="1">
                <a:solidFill>
                  <a:srgbClr val="FFFF00"/>
                </a:solidFill>
                <a:latin typeface="ClanPro-Medium"/>
                <a:cs typeface="ClanPro-Medium"/>
              </a:rPr>
              <a:t>läg</a:t>
            </a:r>
            <a:r>
              <a:rPr sz="1400" spc="-15" dirty="0" err="1">
                <a:solidFill>
                  <a:srgbClr val="FFFF00"/>
                </a:solidFill>
                <a:latin typeface="ClanPro-Medium"/>
                <a:cs typeface="ClanPro-Medium"/>
              </a:rPr>
              <a:t>stanivå</a:t>
            </a:r>
            <a:r>
              <a:rPr sz="1400" spc="-5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vad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5" dirty="0">
                <a:solidFill>
                  <a:srgbClr val="FFFF00"/>
                </a:solidFill>
                <a:latin typeface="ClanPro-Medium"/>
                <a:cs typeface="ClanPro-Medium"/>
              </a:rPr>
              <a:t>gäller</a:t>
            </a:r>
            <a:r>
              <a:rPr sz="1400" spc="-5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löner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och</a:t>
            </a:r>
            <a:r>
              <a:rPr sz="1400" spc="-5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25" dirty="0">
                <a:solidFill>
                  <a:srgbClr val="FFFF00"/>
                </a:solidFill>
                <a:latin typeface="ClanPro-Medium"/>
                <a:cs typeface="ClanPro-Medium"/>
              </a:rPr>
              <a:t>villkor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för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ClanPro-Medium"/>
                <a:cs typeface="ClanPro-Medium"/>
              </a:rPr>
              <a:t>en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hel</a:t>
            </a:r>
            <a:r>
              <a:rPr sz="1400" dirty="0">
                <a:solidFill>
                  <a:srgbClr val="FFFF00"/>
                </a:solidFill>
                <a:latin typeface="ClanPro-Medium"/>
                <a:cs typeface="ClanPro-Medium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ClanPro-Medium"/>
                <a:cs typeface="ClanPro-Medium"/>
              </a:rPr>
              <a:t>bransch.</a:t>
            </a:r>
            <a:endParaRPr sz="1400" dirty="0">
              <a:solidFill>
                <a:srgbClr val="FFFF00"/>
              </a:solidFill>
              <a:latin typeface="ClanPro-Medium"/>
              <a:cs typeface="ClanPro-Medium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EC99DAF3-B5D5-4C29-BA7A-78649D1E8E44}"/>
              </a:ext>
            </a:extLst>
          </p:cNvPr>
          <p:cNvSpPr txBox="1"/>
          <p:nvPr/>
        </p:nvSpPr>
        <p:spPr>
          <a:xfrm>
            <a:off x="3009485" y="3096682"/>
            <a:ext cx="6663904" cy="22510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835">
              <a:lnSpc>
                <a:spcPct val="125000"/>
              </a:lnSpc>
              <a:spcBef>
                <a:spcPts val="100"/>
              </a:spcBef>
            </a:pPr>
            <a:r>
              <a:rPr b="1" spc="-15" dirty="0">
                <a:solidFill>
                  <a:srgbClr val="FFFFFF"/>
                </a:solidFill>
                <a:cs typeface="ClanPro-Medium"/>
              </a:rPr>
              <a:t>Exempel</a:t>
            </a:r>
            <a:r>
              <a:rPr b="1" spc="-5" dirty="0">
                <a:solidFill>
                  <a:srgbClr val="FFFFFF"/>
                </a:solidFill>
                <a:cs typeface="ClanPro-Medium"/>
              </a:rPr>
              <a:t> på </a:t>
            </a:r>
            <a:r>
              <a:rPr b="1" spc="-15" dirty="0">
                <a:solidFill>
                  <a:srgbClr val="FFFFFF"/>
                </a:solidFill>
                <a:cs typeface="ClanPro-Medium"/>
              </a:rPr>
              <a:t>arbetsgivarorganisationer</a:t>
            </a:r>
            <a:r>
              <a:rPr b="1" spc="-5" dirty="0">
                <a:solidFill>
                  <a:srgbClr val="FFFFFF"/>
                </a:solidFill>
                <a:cs typeface="ClanPro-Medium"/>
              </a:rPr>
              <a:t> </a:t>
            </a:r>
            <a:r>
              <a:rPr b="1" spc="-10" dirty="0">
                <a:solidFill>
                  <a:srgbClr val="FFFFFF"/>
                </a:solidFill>
                <a:cs typeface="ClanPro-Medium"/>
              </a:rPr>
              <a:t>och </a:t>
            </a:r>
            <a:r>
              <a:rPr b="1" spc="-325" dirty="0">
                <a:solidFill>
                  <a:srgbClr val="FFFFFF"/>
                </a:solidFill>
                <a:cs typeface="ClanPro-Medium"/>
              </a:rPr>
              <a:t> </a:t>
            </a:r>
            <a:r>
              <a:rPr b="1" spc="-20" dirty="0">
                <a:solidFill>
                  <a:srgbClr val="FFFFFF"/>
                </a:solidFill>
                <a:cs typeface="ClanPro-Medium"/>
              </a:rPr>
              <a:t>centrala</a:t>
            </a:r>
            <a:r>
              <a:rPr b="1" spc="-5" dirty="0">
                <a:solidFill>
                  <a:srgbClr val="FFFFFF"/>
                </a:solidFill>
                <a:cs typeface="ClanPro-Medium"/>
              </a:rPr>
              <a:t> </a:t>
            </a:r>
            <a:r>
              <a:rPr b="1" spc="-20" dirty="0">
                <a:solidFill>
                  <a:srgbClr val="FFFFFF"/>
                </a:solidFill>
                <a:cs typeface="ClanPro-Medium"/>
              </a:rPr>
              <a:t>branschavtal:</a:t>
            </a:r>
            <a:endParaRPr b="1" dirty="0">
              <a:cs typeface="ClanPro-Medium"/>
            </a:endParaRPr>
          </a:p>
          <a:p>
            <a:pPr marL="12700" marR="106045">
              <a:lnSpc>
                <a:spcPct val="125000"/>
              </a:lnSpc>
              <a:spcBef>
                <a:spcPts val="565"/>
              </a:spcBef>
            </a:pPr>
            <a:r>
              <a:rPr sz="1600" b="1" spc="-10" dirty="0">
                <a:solidFill>
                  <a:srgbClr val="FFFFFF"/>
                </a:solidFill>
                <a:cs typeface="Calibri" panose="020F0502020204030204" pitchFamily="34" charset="0"/>
              </a:rPr>
              <a:t>Almega:</a:t>
            </a:r>
            <a:r>
              <a:rPr sz="1600" b="1" spc="5" dirty="0">
                <a:solidFill>
                  <a:srgbClr val="FFFFFF"/>
                </a:solidFill>
                <a:cs typeface="Calibri" panose="020F0502020204030204" pitchFamily="34" charset="0"/>
              </a:rPr>
              <a:t> </a:t>
            </a:r>
            <a:r>
              <a:rPr sz="1600" spc="-25" dirty="0">
                <a:solidFill>
                  <a:srgbClr val="FFFFFF"/>
                </a:solidFill>
                <a:cs typeface="ClanPro-Medium"/>
              </a:rPr>
              <a:t>Telekom,</a:t>
            </a:r>
            <a:r>
              <a:rPr sz="1600" spc="-5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1600" spc="-10" dirty="0">
                <a:solidFill>
                  <a:srgbClr val="FFFFFF"/>
                </a:solidFill>
                <a:cs typeface="ClanPro-Medium"/>
              </a:rPr>
              <a:t>Spårtrafik, </a:t>
            </a:r>
            <a:r>
              <a:rPr sz="1600" spc="-20" dirty="0" err="1">
                <a:solidFill>
                  <a:srgbClr val="FFFFFF"/>
                </a:solidFill>
                <a:cs typeface="ClanPro-Medium"/>
              </a:rPr>
              <a:t>Kommunika</a:t>
            </a:r>
            <a:r>
              <a:rPr sz="1600" spc="-15" dirty="0" err="1">
                <a:solidFill>
                  <a:srgbClr val="FFFFFF"/>
                </a:solidFill>
                <a:cs typeface="ClanPro-Medium"/>
              </a:rPr>
              <a:t>tion</a:t>
            </a:r>
            <a:endParaRPr sz="1600" dirty="0">
              <a:cs typeface="ClanPro-Medium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600" b="1" spc="-10" dirty="0">
                <a:solidFill>
                  <a:srgbClr val="FFFFFF"/>
                </a:solidFill>
                <a:cs typeface="ClanPro-BoldItalic"/>
              </a:rPr>
              <a:t>Arbetsgivarverket:</a:t>
            </a:r>
            <a:r>
              <a:rPr sz="1600" b="1" spc="10" dirty="0">
                <a:solidFill>
                  <a:srgbClr val="FFFFFF"/>
                </a:solidFill>
                <a:cs typeface="ClanPro-BoldItalic"/>
              </a:rPr>
              <a:t> </a:t>
            </a:r>
            <a:r>
              <a:rPr sz="1600" spc="-20" dirty="0">
                <a:solidFill>
                  <a:srgbClr val="FFFFFF"/>
                </a:solidFill>
                <a:cs typeface="ClanPro-Medium"/>
              </a:rPr>
              <a:t>Statliga</a:t>
            </a:r>
            <a:r>
              <a:rPr sz="1600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1600" spc="-15" dirty="0">
                <a:solidFill>
                  <a:srgbClr val="FFFFFF"/>
                </a:solidFill>
                <a:cs typeface="ClanPro-Medium"/>
              </a:rPr>
              <a:t>avtalet</a:t>
            </a:r>
            <a:r>
              <a:rPr sz="1600" spc="-5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1600" spc="15" dirty="0">
                <a:solidFill>
                  <a:srgbClr val="FFFFFF"/>
                </a:solidFill>
                <a:cs typeface="ClanPro-Medium"/>
              </a:rPr>
              <a:t>RALS</a:t>
            </a:r>
            <a:endParaRPr sz="1600" dirty="0">
              <a:cs typeface="ClanPro-Medium"/>
            </a:endParaRPr>
          </a:p>
          <a:p>
            <a:pPr marL="12700" marR="92710">
              <a:lnSpc>
                <a:spcPct val="125000"/>
              </a:lnSpc>
              <a:spcBef>
                <a:spcPts val="570"/>
              </a:spcBef>
            </a:pPr>
            <a:r>
              <a:rPr sz="1600" b="1" spc="-10" dirty="0">
                <a:solidFill>
                  <a:srgbClr val="FFFFFF"/>
                </a:solidFill>
                <a:cs typeface="ClanPro-BoldItalic"/>
              </a:rPr>
              <a:t>Energiföretagens Arbetsgivarförening: </a:t>
            </a:r>
            <a:r>
              <a:rPr sz="1600" spc="-10" dirty="0" err="1">
                <a:solidFill>
                  <a:srgbClr val="FFFFFF"/>
                </a:solidFill>
                <a:cs typeface="ClanPro-Medium"/>
              </a:rPr>
              <a:t>En</a:t>
            </a:r>
            <a:r>
              <a:rPr sz="1600" spc="-325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1600" spc="-15" dirty="0">
                <a:solidFill>
                  <a:srgbClr val="FFFFFF"/>
                </a:solidFill>
                <a:cs typeface="ClanPro-Medium"/>
              </a:rPr>
              <a:t>ergiavtalet</a:t>
            </a:r>
            <a:endParaRPr sz="1600" dirty="0">
              <a:cs typeface="ClanPro-Medium"/>
            </a:endParaRPr>
          </a:p>
          <a:p>
            <a:pPr marL="12700" marR="5080">
              <a:lnSpc>
                <a:spcPct val="164400"/>
              </a:lnSpc>
            </a:pPr>
            <a:r>
              <a:rPr lang="sv-SE" sz="1600" b="1" spc="-15" dirty="0">
                <a:solidFill>
                  <a:srgbClr val="FFFFFF"/>
                </a:solidFill>
                <a:cs typeface="ClanPro-BoldItalic"/>
              </a:rPr>
              <a:t>Byggföretagen</a:t>
            </a:r>
            <a:r>
              <a:rPr sz="1600" b="1" spc="-15" dirty="0">
                <a:solidFill>
                  <a:srgbClr val="FFFFFF"/>
                </a:solidFill>
                <a:cs typeface="ClanPro-BoldItalic"/>
              </a:rPr>
              <a:t>:</a:t>
            </a:r>
            <a:r>
              <a:rPr sz="1600" b="1" spc="20" dirty="0">
                <a:solidFill>
                  <a:srgbClr val="FFFFFF"/>
                </a:solidFill>
                <a:cs typeface="ClanPro-BoldItalic"/>
              </a:rPr>
              <a:t> </a:t>
            </a:r>
            <a:r>
              <a:rPr sz="1600" spc="-25" dirty="0" err="1">
                <a:solidFill>
                  <a:srgbClr val="FFFFFF"/>
                </a:solidFill>
                <a:cs typeface="ClanPro-Medium"/>
              </a:rPr>
              <a:t>Väg</a:t>
            </a:r>
            <a:r>
              <a:rPr lang="sv-SE" sz="1600" spc="-25" dirty="0">
                <a:solidFill>
                  <a:srgbClr val="FFFFFF"/>
                </a:solidFill>
                <a:cs typeface="ClanPro-Medium"/>
              </a:rPr>
              <a:t> </a:t>
            </a:r>
            <a:r>
              <a:rPr lang="sv-SE" sz="1600" spc="10" dirty="0">
                <a:solidFill>
                  <a:srgbClr val="FFFFFF"/>
                </a:solidFill>
                <a:cs typeface="ClanPro-Medium"/>
              </a:rPr>
              <a:t>och ban</a:t>
            </a:r>
            <a:r>
              <a:rPr lang="sv-SE" sz="1600" spc="-15" dirty="0">
                <a:solidFill>
                  <a:srgbClr val="FFFFFF"/>
                </a:solidFill>
                <a:cs typeface="ClanPro-Medium"/>
              </a:rPr>
              <a:t>-</a:t>
            </a:r>
            <a:r>
              <a:rPr sz="1600" spc="-15" dirty="0" err="1">
                <a:solidFill>
                  <a:srgbClr val="FFFFFF"/>
                </a:solidFill>
                <a:cs typeface="ClanPro-Medium"/>
              </a:rPr>
              <a:t>avtalet</a:t>
            </a:r>
            <a:r>
              <a:rPr sz="1600" spc="-15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1600" spc="-10" dirty="0">
                <a:solidFill>
                  <a:srgbClr val="FFFFFF"/>
                </a:solidFill>
                <a:cs typeface="ClanPro-Medium"/>
              </a:rPr>
              <a:t> </a:t>
            </a:r>
            <a:endParaRPr lang="sv-SE" sz="1600" spc="-10" dirty="0">
              <a:solidFill>
                <a:srgbClr val="FFFFFF"/>
              </a:solidFill>
              <a:cs typeface="ClanPro-Medium"/>
            </a:endParaRPr>
          </a:p>
          <a:p>
            <a:pPr marL="12700" marR="5080">
              <a:lnSpc>
                <a:spcPct val="164400"/>
              </a:lnSpc>
            </a:pPr>
            <a:r>
              <a:rPr sz="1600" b="1" spc="-15" dirty="0" err="1">
                <a:solidFill>
                  <a:srgbClr val="FFFFFF"/>
                </a:solidFill>
                <a:cs typeface="ClanPro-Medium"/>
              </a:rPr>
              <a:t>Sjöfartens</a:t>
            </a:r>
            <a:r>
              <a:rPr sz="1600" b="1" spc="10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1600" b="1" spc="-15" dirty="0">
                <a:solidFill>
                  <a:srgbClr val="FFFFFF"/>
                </a:solidFill>
                <a:cs typeface="ClanPro-Medium"/>
              </a:rPr>
              <a:t>Arbetsgivareförbund:</a:t>
            </a:r>
            <a:r>
              <a:rPr sz="1600" b="1" spc="10" dirty="0">
                <a:solidFill>
                  <a:srgbClr val="FFFFFF"/>
                </a:solidFill>
                <a:cs typeface="ClanPro-Medium"/>
              </a:rPr>
              <a:t> </a:t>
            </a:r>
            <a:r>
              <a:rPr sz="1600" spc="-15" dirty="0">
                <a:solidFill>
                  <a:srgbClr val="FFFFFF"/>
                </a:solidFill>
                <a:cs typeface="ClanPro-Medium"/>
              </a:rPr>
              <a:t>Sjöavtalen</a:t>
            </a:r>
            <a:endParaRPr sz="1600" dirty="0">
              <a:cs typeface="ClanPro-Medium"/>
            </a:endParaRP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C305287F-1530-4E19-BC2A-D3C2CF90A9C6}"/>
              </a:ext>
            </a:extLst>
          </p:cNvPr>
          <p:cNvGrpSpPr/>
          <p:nvPr/>
        </p:nvGrpSpPr>
        <p:grpSpPr>
          <a:xfrm>
            <a:off x="3007895" y="1885996"/>
            <a:ext cx="2502692" cy="935444"/>
            <a:chOff x="8650" y="0"/>
            <a:chExt cx="2585487" cy="1519667"/>
          </a:xfrm>
        </p:grpSpPr>
        <p:sp>
          <p:nvSpPr>
            <p:cNvPr id="8" name="Rektangel: rundade hörn 7">
              <a:extLst>
                <a:ext uri="{FF2B5EF4-FFF2-40B4-BE49-F238E27FC236}">
                  <a16:creationId xmlns:a16="http://schemas.microsoft.com/office/drawing/2014/main" id="{F75007EA-5558-49BF-8D95-DEC74B6194CD}"/>
                </a:ext>
              </a:extLst>
            </p:cNvPr>
            <p:cNvSpPr/>
            <p:nvPr/>
          </p:nvSpPr>
          <p:spPr>
            <a:xfrm>
              <a:off x="8650" y="0"/>
              <a:ext cx="2585487" cy="15196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9" name="Rektangel: rundade hörn 4">
              <a:extLst>
                <a:ext uri="{FF2B5EF4-FFF2-40B4-BE49-F238E27FC236}">
                  <a16:creationId xmlns:a16="http://schemas.microsoft.com/office/drawing/2014/main" id="{23C5EDC5-3DE9-485D-A979-4F036A3B01C7}"/>
                </a:ext>
              </a:extLst>
            </p:cNvPr>
            <p:cNvSpPr txBox="1"/>
            <p:nvPr/>
          </p:nvSpPr>
          <p:spPr>
            <a:xfrm>
              <a:off x="53160" y="44510"/>
              <a:ext cx="2496467" cy="14306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2700" b="1" kern="1200" dirty="0">
                  <a:solidFill>
                    <a:srgbClr val="FFFF00"/>
                  </a:solidFill>
                </a:rPr>
                <a:t>Centrala </a:t>
              </a:r>
              <a:br>
                <a:rPr lang="sv-SE" sz="2700" b="1" kern="1200" dirty="0">
                  <a:solidFill>
                    <a:srgbClr val="FFFF00"/>
                  </a:solidFill>
                </a:rPr>
              </a:br>
              <a:r>
                <a:rPr lang="sv-SE" sz="2700" b="1" kern="1200" dirty="0">
                  <a:solidFill>
                    <a:srgbClr val="FFFF00"/>
                  </a:solidFill>
                </a:rPr>
                <a:t>branschavtal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3957661"/>
      </p:ext>
    </p:extLst>
  </p:cSld>
  <p:clrMapOvr>
    <a:masterClrMapping/>
  </p:clrMapOvr>
</p:sld>
</file>

<file path=ppt/theme/theme1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918e932-3f3a-4caf-8182-36ab18213057}" enabled="1" method="Privileged" siteId="{12eb6af2-f417-4b5a-9fdf-676d0a07dc4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998</Words>
  <Application>Microsoft Office PowerPoint</Application>
  <PresentationFormat>Bredbild</PresentationFormat>
  <Paragraphs>182</Paragraphs>
  <Slides>22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8" baseType="lpstr">
      <vt:lpstr>Arial</vt:lpstr>
      <vt:lpstr>Calibri</vt:lpstr>
      <vt:lpstr>ClanPro-BoldItalic</vt:lpstr>
      <vt:lpstr>ClanPro-Medium</vt:lpstr>
      <vt:lpstr>Wingdings</vt:lpstr>
      <vt:lpstr>1_Anpassad formgivning</vt:lpstr>
      <vt:lpstr>PowerPoint-presentation</vt:lpstr>
      <vt:lpstr>Seko är LOs femte största förbund och organiserar anställda  inom nio olika branscher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Seko är LOs femte största förbund och organiserar anställda  inom nio olika branscher.</dc:title>
  <dc:creator>Erik Sandberg - FK</dc:creator>
  <cp:lastModifiedBy>Johan Lundh</cp:lastModifiedBy>
  <cp:revision>33</cp:revision>
  <cp:lastPrinted>2026-03-25T14:42:36Z</cp:lastPrinted>
  <dcterms:created xsi:type="dcterms:W3CDTF">2022-03-23T14:18:18Z</dcterms:created>
  <dcterms:modified xsi:type="dcterms:W3CDTF">2026-03-25T14:48:31Z</dcterms:modified>
</cp:coreProperties>
</file>